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1"/>
  </p:notesMasterIdLst>
  <p:sldIdLst>
    <p:sldId id="256" r:id="rId2"/>
    <p:sldId id="262" r:id="rId3"/>
    <p:sldId id="347" r:id="rId4"/>
    <p:sldId id="265" r:id="rId5"/>
    <p:sldId id="349" r:id="rId6"/>
    <p:sldId id="354" r:id="rId7"/>
    <p:sldId id="350" r:id="rId8"/>
    <p:sldId id="356" r:id="rId9"/>
    <p:sldId id="276" r:id="rId10"/>
    <p:sldId id="379" r:id="rId11"/>
    <p:sldId id="366" r:id="rId12"/>
    <p:sldId id="278" r:id="rId13"/>
    <p:sldId id="367" r:id="rId14"/>
    <p:sldId id="368" r:id="rId15"/>
    <p:sldId id="369" r:id="rId16"/>
    <p:sldId id="280" r:id="rId17"/>
    <p:sldId id="281" r:id="rId18"/>
    <p:sldId id="359" r:id="rId19"/>
    <p:sldId id="360" r:id="rId20"/>
    <p:sldId id="361" r:id="rId21"/>
    <p:sldId id="362" r:id="rId22"/>
    <p:sldId id="283" r:id="rId23"/>
    <p:sldId id="363" r:id="rId24"/>
    <p:sldId id="285" r:id="rId25"/>
    <p:sldId id="286" r:id="rId26"/>
    <p:sldId id="287" r:id="rId27"/>
    <p:sldId id="383" r:id="rId28"/>
    <p:sldId id="386" r:id="rId29"/>
    <p:sldId id="384" r:id="rId30"/>
    <p:sldId id="364" r:id="rId31"/>
    <p:sldId id="377" r:id="rId32"/>
    <p:sldId id="378" r:id="rId33"/>
    <p:sldId id="375" r:id="rId34"/>
    <p:sldId id="372" r:id="rId35"/>
    <p:sldId id="290" r:id="rId36"/>
    <p:sldId id="291" r:id="rId37"/>
    <p:sldId id="345" r:id="rId38"/>
    <p:sldId id="346" r:id="rId39"/>
    <p:sldId id="292" r:id="rId40"/>
    <p:sldId id="293" r:id="rId41"/>
    <p:sldId id="294" r:id="rId42"/>
    <p:sldId id="295" r:id="rId43"/>
    <p:sldId id="296" r:id="rId44"/>
    <p:sldId id="344" r:id="rId45"/>
    <p:sldId id="297" r:id="rId46"/>
    <p:sldId id="298" r:id="rId47"/>
    <p:sldId id="299" r:id="rId48"/>
    <p:sldId id="300" r:id="rId49"/>
    <p:sldId id="301" r:id="rId50"/>
    <p:sldId id="302" r:id="rId51"/>
    <p:sldId id="303" r:id="rId52"/>
    <p:sldId id="304" r:id="rId53"/>
    <p:sldId id="305" r:id="rId54"/>
    <p:sldId id="307" r:id="rId55"/>
    <p:sldId id="308" r:id="rId56"/>
    <p:sldId id="309" r:id="rId57"/>
    <p:sldId id="310" r:id="rId58"/>
    <p:sldId id="311" r:id="rId59"/>
    <p:sldId id="312" r:id="rId60"/>
    <p:sldId id="313" r:id="rId61"/>
    <p:sldId id="341"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8" r:id="rId87"/>
    <p:sldId id="339" r:id="rId88"/>
    <p:sldId id="340" r:id="rId89"/>
    <p:sldId id="382" r:id="rId90"/>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planti PC02" initials="TP" lastIdx="0" clrIdx="0">
    <p:extLst>
      <p:ext uri="{19B8F6BF-5375-455C-9EA6-DF929625EA0E}">
        <p15:presenceInfo xmlns:p15="http://schemas.microsoft.com/office/powerpoint/2012/main" userId="S-1-5-21-606747145-725345543-1801674531-521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0C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63" d="100"/>
          <a:sy n="163" d="100"/>
        </p:scale>
        <p:origin x="150"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1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commentAuthors" Target="commentAuthor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8D292D9-05BD-429E-9C06-FFE31483606D}" type="datetimeFigureOut">
              <a:rPr lang="tr-TR" smtClean="0"/>
              <a:pPr/>
              <a:t>8.04.2022</a:t>
            </a:fld>
            <a:endParaRPr lang="tr-TR"/>
          </a:p>
        </p:txBody>
      </p:sp>
      <p:sp>
        <p:nvSpPr>
          <p:cNvPr id="4" name="Slayt Resmi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35C7DBD-AF37-44A1-B4B7-D7109AD81EB9}" type="slidenum">
              <a:rPr lang="tr-TR" smtClean="0"/>
              <a:pPr/>
              <a:t>‹#›</a:t>
            </a:fld>
            <a:endParaRPr lang="tr-TR"/>
          </a:p>
        </p:txBody>
      </p:sp>
    </p:spTree>
    <p:extLst>
      <p:ext uri="{BB962C8B-B14F-4D97-AF65-F5344CB8AC3E}">
        <p14:creationId xmlns:p14="http://schemas.microsoft.com/office/powerpoint/2010/main" val="673168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AC2AE7-B399-477D-94B8-8DDFF30E211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78</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4402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AC2AE7-B399-477D-94B8-8DDFF30E211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79</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8630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AC2AE7-B399-477D-94B8-8DDFF30E211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80</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6750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AC2AE7-B399-477D-94B8-8DDFF30E211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81</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2711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AC2AE7-B399-477D-94B8-8DDFF30E211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82</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4558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AC2AE7-B399-477D-94B8-8DDFF30E211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83</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7979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AC2AE7-B399-477D-94B8-8DDFF30E211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84</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7330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AC2AE7-B399-477D-94B8-8DDFF30E211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85</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38623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rtl="0"/>
            <a:fld id="{B045B7DE-1198-4F2F-B574-CA8CAE341642}" type="slidenum">
              <a:rPr lang="tr-TR" smtClean="0"/>
              <a:pPr rtl="0"/>
              <a:t>87</a:t>
            </a:fld>
            <a:endParaRPr lang="tr-TR" dirty="0"/>
          </a:p>
        </p:txBody>
      </p:sp>
    </p:spTree>
    <p:extLst>
      <p:ext uri="{BB962C8B-B14F-4D97-AF65-F5344CB8AC3E}">
        <p14:creationId xmlns:p14="http://schemas.microsoft.com/office/powerpoint/2010/main" val="1679615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CE0EEE64-C60F-4DCA-8242-9FB994ADDFC0}" type="datetime1">
              <a:rPr lang="tr-TR" smtClean="0"/>
              <a:pPr/>
              <a:t>8.04.2022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170432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3403165C-FF7C-45EA-A427-FF82FA56E4DE}" type="datetime1">
              <a:rPr lang="tr-TR" smtClean="0"/>
              <a:pPr/>
              <a:t>8.04.2022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3466808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9B61B4E-781C-4EE2-8799-CA2333E9EB8A}" type="datetime1">
              <a:rPr lang="tr-TR" smtClean="0"/>
              <a:pPr/>
              <a:t>8.04.2022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2998791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B9BC9D0-1207-4EFE-AAE6-E895DB18233C}" type="datetime1">
              <a:rPr lang="tr-TR" smtClean="0"/>
              <a:pPr/>
              <a:t>8.04.2022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1881726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FCBF8DDB-B70C-492B-8C45-D6F428B5DD3C}" type="datetime1">
              <a:rPr lang="tr-TR" smtClean="0"/>
              <a:pPr/>
              <a:t>8.04.2022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3610685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9DEC3DA3-4D82-4A4E-A12E-BEAFD7491533}" type="datetime1">
              <a:rPr lang="tr-TR" smtClean="0"/>
              <a:pPr/>
              <a:t>8.04.2022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3312487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8AB28C4A-885D-418E-91E5-6CCB73C172CA}" type="datetime1">
              <a:rPr lang="tr-TR" smtClean="0"/>
              <a:pPr/>
              <a:t>8.04.2022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331430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FBF09F97-8F29-4EB5-ACBF-6D7B1110CD95}" type="datetime1">
              <a:rPr lang="tr-TR" smtClean="0"/>
              <a:pPr/>
              <a:t>8.04.2022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4022577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E7DC0FF-03C4-4789-8C28-87A24845BCB9}" type="datetime1">
              <a:rPr lang="tr-TR" smtClean="0"/>
              <a:pPr/>
              <a:t>8.04.2022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4198655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CDA20DDD-4CA4-4AF7-A8F4-2B0481386B1A}" type="datetime1">
              <a:rPr lang="tr-TR" smtClean="0"/>
              <a:pPr/>
              <a:t>8.04.2022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1056912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D834370D-3DDB-45E3-B851-4E55E6DD1C55}" type="datetime1">
              <a:rPr lang="tr-TR" smtClean="0"/>
              <a:pPr/>
              <a:t>8.04.2022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C7892E8-722E-4040-B6E3-0043D76D37F0}" type="slidenum">
              <a:rPr lang="tr-TR" smtClean="0"/>
              <a:pPr/>
              <a:t>‹#›</a:t>
            </a:fld>
            <a:endParaRPr lang="tr-TR"/>
          </a:p>
        </p:txBody>
      </p:sp>
    </p:spTree>
    <p:extLst>
      <p:ext uri="{BB962C8B-B14F-4D97-AF65-F5344CB8AC3E}">
        <p14:creationId xmlns:p14="http://schemas.microsoft.com/office/powerpoint/2010/main" val="1957944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016C6-8DA7-402B-A59F-24D903B8AEF3}" type="datetime1">
              <a:rPr lang="tr-TR" smtClean="0"/>
              <a:pPr/>
              <a:t>8.04.2022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892E8-722E-4040-B6E3-0043D76D37F0}" type="slidenum">
              <a:rPr lang="tr-TR" smtClean="0"/>
              <a:pPr/>
              <a:t>‹#›</a:t>
            </a:fld>
            <a:endParaRPr lang="tr-TR"/>
          </a:p>
        </p:txBody>
      </p:sp>
    </p:spTree>
    <p:extLst>
      <p:ext uri="{BB962C8B-B14F-4D97-AF65-F5344CB8AC3E}">
        <p14:creationId xmlns:p14="http://schemas.microsoft.com/office/powerpoint/2010/main" val="1261499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who.int.2020/"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hsgm.saglik.gov.tr/depo/birimler/saglikli-beslenme-hareketli-hayat-db/Yayinlar/brosurler/saglikli-beslenme-onerileri.pdf" TargetMode="External"/><Relationship Id="rId7" Type="http://schemas.openxmlformats.org/officeDocument/2006/relationships/hyperlink" Target="https://hsgm.saglik.gov.tr/tr/beslenme/temel-besin-gruplari.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hsgm.saglik.gov.tr/tr/beslenme/ergenlik-doneminde-beslenme.html" TargetMode="External"/><Relationship Id="rId5" Type="http://schemas.openxmlformats.org/officeDocument/2006/relationships/hyperlink" Target="http://www.openaccess.hacettepe.edu.tr:8080/xmlui/handle/11655/9017" TargetMode="External"/><Relationship Id="rId4" Type="http://schemas.openxmlformats.org/officeDocument/2006/relationships/hyperlink" Target="https://hsgm.saglik.gov.tr/depo/birimler/saglikli-beslenme-hareketli-hayat-db/Turkiye_Beslenme_Rehberi_TUBER_18_04_2019.pdf" TargetMode="External"/></Relationships>
</file>

<file path=ppt/slides/_rels/slide88.xml.rels><?xml version="1.0" encoding="UTF-8" standalone="yes"?>
<Relationships xmlns="http://schemas.openxmlformats.org/package/2006/relationships"><Relationship Id="rId3" Type="http://schemas.openxmlformats.org/officeDocument/2006/relationships/hyperlink" Target="https://sggm.saglik.gov.tr/Eklenti/31326/0/beslenmebaskitemmuzyenilogocnvrtpdf.pdf" TargetMode="External"/><Relationship Id="rId2" Type="http://schemas.openxmlformats.org/officeDocument/2006/relationships/hyperlink" Target="https://www.yildizlavas.com/data/brosur/Besinler_Ogeleri.pdf" TargetMode="External"/><Relationship Id="rId1" Type="http://schemas.openxmlformats.org/officeDocument/2006/relationships/slideLayout" Target="../slideLayouts/slideLayout2.xml"/><Relationship Id="rId6" Type="http://schemas.openxmlformats.org/officeDocument/2006/relationships/hyperlink" Target="https://www.who.int/publications/i/item/9789240015128" TargetMode="External"/><Relationship Id="rId5" Type="http://schemas.openxmlformats.org/officeDocument/2006/relationships/hyperlink" Target="https://hsgm.saglik.gov.tr/depo/birimler/saglikli-beslenme-hareketli-hayat-db/okul-sagligi/Okul_Beslenme_ve_Fiziksel_Aktivite_Egitim_Materyalleri/Lise_Beslenme_Sunumu.pptx" TargetMode="External"/><Relationship Id="rId4" Type="http://schemas.openxmlformats.org/officeDocument/2006/relationships/hyperlink" Target="http://www.istanbulsaglik.gov.tr/w/sb/egt/pdf/beslenme_veli.pdf"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B0C14"/>
        </a:solidFill>
        <a:effectLst/>
      </p:bgPr>
    </p:bg>
    <p:spTree>
      <p:nvGrpSpPr>
        <p:cNvPr id="1" name=""/>
        <p:cNvGrpSpPr/>
        <p:nvPr/>
      </p:nvGrpSpPr>
      <p:grpSpPr>
        <a:xfrm>
          <a:off x="0" y="0"/>
          <a:ext cx="0" cy="0"/>
          <a:chOff x="0" y="0"/>
          <a:chExt cx="0" cy="0"/>
        </a:xfrm>
      </p:grpSpPr>
      <p:sp>
        <p:nvSpPr>
          <p:cNvPr id="3" name="Metin kutusu 2"/>
          <p:cNvSpPr txBox="1"/>
          <p:nvPr/>
        </p:nvSpPr>
        <p:spPr>
          <a:xfrm>
            <a:off x="1808769" y="312893"/>
            <a:ext cx="7477844" cy="1569660"/>
          </a:xfrm>
          <a:prstGeom prst="rect">
            <a:avLst/>
          </a:prstGeom>
          <a:noFill/>
        </p:spPr>
        <p:txBody>
          <a:bodyPr wrap="square" rtlCol="0">
            <a:spAutoFit/>
          </a:bodyPr>
          <a:lstStyle/>
          <a:p>
            <a:pPr algn="ctr"/>
            <a:r>
              <a:rPr lang="tr-TR" sz="3200" dirty="0">
                <a:solidFill>
                  <a:schemeClr val="bg1"/>
                </a:solidFill>
              </a:rPr>
              <a:t>T.C.</a:t>
            </a:r>
          </a:p>
          <a:p>
            <a:pPr algn="ctr"/>
            <a:r>
              <a:rPr lang="tr-TR" sz="3200" dirty="0">
                <a:solidFill>
                  <a:schemeClr val="bg1"/>
                </a:solidFill>
              </a:rPr>
              <a:t>MİLLÎ EĞİTİM BAKANLIĞI</a:t>
            </a:r>
          </a:p>
          <a:p>
            <a:pPr algn="ctr"/>
            <a:r>
              <a:rPr lang="tr-TR" sz="3200" dirty="0">
                <a:solidFill>
                  <a:schemeClr val="bg1"/>
                </a:solidFill>
              </a:rPr>
              <a:t>AİLE OKULU PROJESİ</a:t>
            </a:r>
          </a:p>
        </p:txBody>
      </p:sp>
      <p:sp>
        <p:nvSpPr>
          <p:cNvPr id="2" name="Metin kutusu 1">
            <a:extLst>
              <a:ext uri="{FF2B5EF4-FFF2-40B4-BE49-F238E27FC236}">
                <a16:creationId xmlns="" xmlns:a16="http://schemas.microsoft.com/office/drawing/2014/main" id="{4918C177-EAEB-4E0F-A968-B6DD3B558D44}"/>
              </a:ext>
            </a:extLst>
          </p:cNvPr>
          <p:cNvSpPr txBox="1"/>
          <p:nvPr/>
        </p:nvSpPr>
        <p:spPr>
          <a:xfrm>
            <a:off x="312615" y="2586892"/>
            <a:ext cx="11394831" cy="1938992"/>
          </a:xfrm>
          <a:prstGeom prst="rect">
            <a:avLst/>
          </a:prstGeom>
          <a:noFill/>
        </p:spPr>
        <p:txBody>
          <a:bodyPr wrap="square" rtlCol="0">
            <a:spAutoFit/>
          </a:bodyPr>
          <a:lstStyle/>
          <a:p>
            <a:pPr algn="ctr"/>
            <a:r>
              <a:rPr lang="tr-TR" sz="6000" dirty="0">
                <a:solidFill>
                  <a:schemeClr val="bg1"/>
                </a:solidFill>
              </a:rPr>
              <a:t>SAĞLIKLI BESLENME ve FİZİKSEL AKTİVİTE</a:t>
            </a:r>
          </a:p>
        </p:txBody>
      </p:sp>
      <p:sp>
        <p:nvSpPr>
          <p:cNvPr id="4" name="Metin kutusu 3">
            <a:extLst>
              <a:ext uri="{FF2B5EF4-FFF2-40B4-BE49-F238E27FC236}">
                <a16:creationId xmlns="" xmlns:a16="http://schemas.microsoft.com/office/drawing/2014/main" id="{619A14DC-D473-4FDA-8749-66F5B237F050}"/>
              </a:ext>
            </a:extLst>
          </p:cNvPr>
          <p:cNvSpPr txBox="1"/>
          <p:nvPr/>
        </p:nvSpPr>
        <p:spPr>
          <a:xfrm>
            <a:off x="1352062" y="4994031"/>
            <a:ext cx="10355384" cy="584775"/>
          </a:xfrm>
          <a:prstGeom prst="rect">
            <a:avLst/>
          </a:prstGeom>
          <a:noFill/>
        </p:spPr>
        <p:txBody>
          <a:bodyPr wrap="square" rtlCol="0">
            <a:spAutoFit/>
          </a:bodyPr>
          <a:lstStyle/>
          <a:p>
            <a:r>
              <a:rPr lang="tr-TR" sz="3200" dirty="0">
                <a:solidFill>
                  <a:schemeClr val="bg1"/>
                </a:solidFill>
              </a:rPr>
              <a:t>Doç. Dr. Sonay </a:t>
            </a:r>
            <a:r>
              <a:rPr lang="tr-TR" sz="3200" b="1" dirty="0">
                <a:solidFill>
                  <a:schemeClr val="bg1"/>
                </a:solidFill>
              </a:rPr>
              <a:t>BİLGİN</a:t>
            </a:r>
            <a:r>
              <a:rPr lang="tr-TR" sz="3200" dirty="0">
                <a:solidFill>
                  <a:schemeClr val="bg1"/>
                </a:solidFill>
              </a:rPr>
              <a:t>- Doç. Dr. Hasret </a:t>
            </a:r>
            <a:r>
              <a:rPr lang="tr-TR" sz="3200" b="1" dirty="0">
                <a:solidFill>
                  <a:schemeClr val="bg1"/>
                </a:solidFill>
              </a:rPr>
              <a:t>YALÇINÖZ BAYSAL</a:t>
            </a:r>
          </a:p>
        </p:txBody>
      </p:sp>
      <p:sp>
        <p:nvSpPr>
          <p:cNvPr id="5" name="Slayt Numarası Yer Tutucusu 4"/>
          <p:cNvSpPr>
            <a:spLocks noGrp="1"/>
          </p:cNvSpPr>
          <p:nvPr>
            <p:ph type="sldNum" sz="quarter" idx="12"/>
          </p:nvPr>
        </p:nvSpPr>
        <p:spPr/>
        <p:txBody>
          <a:bodyPr/>
          <a:lstStyle/>
          <a:p>
            <a:fld id="{0C7892E8-722E-4040-B6E3-0043D76D37F0}" type="slidenum">
              <a:rPr lang="tr-TR" smtClean="0"/>
              <a:pPr/>
              <a:t>1</a:t>
            </a:fld>
            <a:endParaRPr lang="tr-TR"/>
          </a:p>
        </p:txBody>
      </p:sp>
    </p:spTree>
    <p:extLst>
      <p:ext uri="{BB962C8B-B14F-4D97-AF65-F5344CB8AC3E}">
        <p14:creationId xmlns:p14="http://schemas.microsoft.com/office/powerpoint/2010/main" val="3225829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prstClr val="black"/>
                </a:solidFill>
                <a:latin typeface="Calibri" pitchFamily="34" charset="0"/>
              </a:rPr>
              <a:t>Sağlıklı Beslenme Alışkanlığı</a:t>
            </a:r>
            <a:endParaRPr lang="tr-TR" dirty="0"/>
          </a:p>
        </p:txBody>
      </p:sp>
      <p:sp>
        <p:nvSpPr>
          <p:cNvPr id="3" name="2 İçerik Yer Tutucusu"/>
          <p:cNvSpPr>
            <a:spLocks noGrp="1"/>
          </p:cNvSpPr>
          <p:nvPr>
            <p:ph idx="1"/>
          </p:nvPr>
        </p:nvSpPr>
        <p:spPr/>
        <p:txBody>
          <a:bodyPr/>
          <a:lstStyle/>
          <a:p>
            <a:pPr algn="just">
              <a:lnSpc>
                <a:spcPct val="150000"/>
              </a:lnSpc>
            </a:pPr>
            <a:r>
              <a:rPr lang="tr-TR" dirty="0" smtClean="0"/>
              <a:t>Çocukların büyüme ve gelişmeleri için </a:t>
            </a:r>
            <a:r>
              <a:rPr lang="tr-TR" dirty="0" smtClean="0">
                <a:solidFill>
                  <a:srgbClr val="FF0000"/>
                </a:solidFill>
              </a:rPr>
              <a:t>yeterli ve dengeli</a:t>
            </a:r>
            <a:r>
              <a:rPr lang="tr-TR" dirty="0" smtClean="0"/>
              <a:t> beslenmeleri gerekmektedir. Enerji alımının artması ve fiziksel aktivitenin azalması kilo alımına yol açmaktadır. Çocukların sağlıklı beslenme alışkanlığını kazanmaları gerekmektedir. Çocukların ihtiyaçlarını karşılayacak ve elzem miktarda enerji verecek besin alımı için besin gruplarının her birinden tüketmeleri gerekmektedir. </a:t>
            </a:r>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alibri" pitchFamily="34" charset="0"/>
              </a:rPr>
              <a:t>Çocuklarda Hijyen Alışkanlığı</a:t>
            </a:r>
            <a:endParaRPr lang="tr-TR" dirty="0"/>
          </a:p>
        </p:txBody>
      </p:sp>
      <p:sp>
        <p:nvSpPr>
          <p:cNvPr id="3" name="2 İçerik Yer Tutucusu"/>
          <p:cNvSpPr>
            <a:spLocks noGrp="1"/>
          </p:cNvSpPr>
          <p:nvPr>
            <p:ph idx="1"/>
          </p:nvPr>
        </p:nvSpPr>
        <p:spPr/>
        <p:txBody>
          <a:bodyPr/>
          <a:lstStyle/>
          <a:p>
            <a:pPr algn="just"/>
            <a:r>
              <a:rPr lang="tr-TR" dirty="0" smtClean="0"/>
              <a:t>Çocuklarda enfeksiyon hastalıkları yetersiz ya da yanlış hijyen uygulamaları nedeniyle yayılmaktadır. Özellikle ilkokul çağı çocuklarının temel kişisel hijyen bilgilerinde ve becerilerinde yetersizlikler olması, sınıf, tuvalet ve lavaboların ortak kullanım alanı olması, çocukların okul ortamında her şeye dokunmaları, sürekli temas ve iletişim halinde olmaları, ellerini ağza götürme davranışları, farklı aile yapısına sahip olan çocukların aileden aldıkları eğitim ve farklı hijyen uygulamaları nedeniyle okul çağı çocuklar enfeksiyon hastalıkları açısından risk altındadır. (Yumru H,  Koç Ş. 2021)</a:t>
            </a:r>
          </a:p>
          <a:p>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400" dirty="0">
                <a:latin typeface="Calibri" pitchFamily="34" charset="0"/>
              </a:rPr>
              <a:t>Çocuklarda Hijyen Alışkanlığı</a:t>
            </a:r>
          </a:p>
        </p:txBody>
      </p:sp>
      <p:sp>
        <p:nvSpPr>
          <p:cNvPr id="3" name="2 İçerik Yer Tutucusu"/>
          <p:cNvSpPr>
            <a:spLocks noGrp="1"/>
          </p:cNvSpPr>
          <p:nvPr>
            <p:ph idx="1"/>
          </p:nvPr>
        </p:nvSpPr>
        <p:spPr/>
        <p:txBody>
          <a:bodyPr>
            <a:normAutofit/>
          </a:bodyPr>
          <a:lstStyle/>
          <a:p>
            <a:pPr algn="just">
              <a:lnSpc>
                <a:spcPct val="150000"/>
              </a:lnSpc>
            </a:pPr>
            <a:r>
              <a:rPr lang="tr-TR" dirty="0" smtClean="0"/>
              <a:t>Çocuklara evde öğrendikleri kişisel hijyen bilgilerinin okulda doğru bir biçimde verilmesi ileriki yıllarda sağlıklı bir birey ve dolayısı ile sağlıklı bir toplumun temelini oluşturacaktır. El, yüz, kulak, ayak, tırnak, ağız ve diş temizliği kişisel hijyen uygulamaları içerisinde sayılabilir. Kişisel hijyen dışında, hijyen davranışları içerisinde gıda hijyeni, ev hijyeni, ve genel hijyen davranışları da yer almaktadır (</a:t>
            </a:r>
            <a:r>
              <a:rPr lang="tr-TR" dirty="0" err="1" smtClean="0"/>
              <a:t>Barouei</a:t>
            </a:r>
            <a:r>
              <a:rPr lang="tr-TR" dirty="0" smtClean="0"/>
              <a:t> ve </a:t>
            </a:r>
            <a:r>
              <a:rPr lang="tr-TR" dirty="0" err="1" smtClean="0"/>
              <a:t>Oaten</a:t>
            </a:r>
            <a:r>
              <a:rPr lang="tr-TR" dirty="0" smtClean="0"/>
              <a:t>, 2009). </a:t>
            </a:r>
            <a:endParaRPr lang="tr-TR" dirty="0">
              <a:latin typeface="Calibri" pitchFamily="34" charset="0"/>
            </a:endParaRPr>
          </a:p>
        </p:txBody>
      </p:sp>
      <p:sp>
        <p:nvSpPr>
          <p:cNvPr id="4" name="3 Slayt Numarası Yer Tutucusu"/>
          <p:cNvSpPr>
            <a:spLocks noGrp="1"/>
          </p:cNvSpPr>
          <p:nvPr>
            <p:ph type="sldNum" sz="quarter" idx="12"/>
          </p:nvPr>
        </p:nvSpPr>
        <p:spPr/>
        <p:txBody>
          <a:bodyPr/>
          <a:lstStyle/>
          <a:p>
            <a:pPr rtl="0"/>
            <a:fld id="{34C99D79-8A4B-4031-B1E0-AF26F8EDF2BC}" type="slidenum">
              <a:rPr lang="tr-TR" noProof="0" smtClean="0"/>
              <a:pPr rtl="0"/>
              <a:t>12</a:t>
            </a:fld>
            <a:endParaRPr lang="tr-TR" noProof="0" dirty="0"/>
          </a:p>
        </p:txBody>
      </p:sp>
    </p:spTree>
    <p:extLst>
      <p:ext uri="{BB962C8B-B14F-4D97-AF65-F5344CB8AC3E}">
        <p14:creationId xmlns:p14="http://schemas.microsoft.com/office/powerpoint/2010/main" val="3637226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alibri" pitchFamily="34" charset="0"/>
              </a:rPr>
              <a:t>Çocuklarda Hijyen Alışkanlığı</a:t>
            </a:r>
            <a:endParaRPr lang="tr-TR" dirty="0"/>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smtClean="0"/>
              <a:t>Çocuklar, temel alışkanlıklarını genel olarak </a:t>
            </a:r>
            <a:r>
              <a:rPr lang="tr-TR" dirty="0" smtClean="0">
                <a:solidFill>
                  <a:srgbClr val="FF0000"/>
                </a:solidFill>
              </a:rPr>
              <a:t>anne-babalarını</a:t>
            </a:r>
            <a:r>
              <a:rPr lang="tr-TR" dirty="0" smtClean="0"/>
              <a:t> model alarak oluştururlar. Her yaş dönemine göre geliştirilmesi gereken beceriler ayrı olup kazanılması gecikmiş beceriler için uzman kontrolü ve yardımı gerekebilir. Çocuğun gelişiminde kritik dönemleri takip etmek, geliştirmesi gereken beceriler için zamanından önce zorlamamak önemlidir. Ağaç yaşken eğilir atasözünde vurgulandığı gibi zamanında öğretilen beceriler kazanılan doğru alışkanlıklara dönüşür.</a:t>
            </a:r>
            <a:endParaRPr lang="tr-TR" dirty="0">
              <a:solidFill>
                <a:srgbClr val="0070C0"/>
              </a:solidFill>
            </a:endParaRPr>
          </a:p>
        </p:txBody>
      </p:sp>
      <p:sp>
        <p:nvSpPr>
          <p:cNvPr id="4" name="Slayt Numarası Yer Tutucusu 3"/>
          <p:cNvSpPr>
            <a:spLocks noGrp="1"/>
          </p:cNvSpPr>
          <p:nvPr>
            <p:ph type="sldNum" sz="quarter" idx="12"/>
          </p:nvPr>
        </p:nvSpPr>
        <p:spPr/>
        <p:txBody>
          <a:bodyPr/>
          <a:lstStyle/>
          <a:p>
            <a:fld id="{0C7892E8-722E-4040-B6E3-0043D76D37F0}"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alibri" pitchFamily="34" charset="0"/>
              </a:rPr>
              <a:t>Çocuklarda Hijyen Alışkanlığı</a:t>
            </a:r>
            <a:endParaRPr lang="tr-TR" dirty="0"/>
          </a:p>
        </p:txBody>
      </p:sp>
      <p:sp>
        <p:nvSpPr>
          <p:cNvPr id="3" name="2 İçerik Yer Tutucusu"/>
          <p:cNvSpPr>
            <a:spLocks noGrp="1"/>
          </p:cNvSpPr>
          <p:nvPr>
            <p:ph idx="1"/>
          </p:nvPr>
        </p:nvSpPr>
        <p:spPr>
          <a:xfrm>
            <a:off x="838200" y="1468192"/>
            <a:ext cx="10515600" cy="4971245"/>
          </a:xfrm>
        </p:spPr>
        <p:txBody>
          <a:bodyPr>
            <a:normAutofit fontScale="92500" lnSpcReduction="10000"/>
          </a:bodyPr>
          <a:lstStyle/>
          <a:p>
            <a:pPr algn="just">
              <a:lnSpc>
                <a:spcPct val="150000"/>
              </a:lnSpc>
            </a:pPr>
            <a:r>
              <a:rPr lang="tr-TR" dirty="0" smtClean="0"/>
              <a:t>İhtiyaçlar, beklentiler ve gelişmeyen beceriler birbirine karıştığında da çatışan bir aile ortaya çıkar. Çocuklar için en etkili öğrenme yöntemi, izlemek ve yapmaktır. Çocuklara özellikle öz bakım becerileri ile ilgili hatırlatmalar, "hadi, hadiler" ile iş yaptırmak yorucu, sürekli uyarı ise yıldırıcıdır. </a:t>
            </a:r>
          </a:p>
          <a:p>
            <a:pPr algn="just">
              <a:lnSpc>
                <a:spcPct val="150000"/>
              </a:lnSpc>
            </a:pPr>
            <a:r>
              <a:rPr lang="tr-TR" dirty="0" smtClean="0"/>
              <a:t>Yapılması beklenen davranışlar resimli notlar haline getirilip, davranışların kalıcı hale dönüşmesi sağlanabilir. Davranış değişikliği için de daha uzun süreli, devamlılığı olan eğitimler gerekmektedir. </a:t>
            </a:r>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alibri" pitchFamily="34" charset="0"/>
              </a:rPr>
              <a:t>Çocuklarda Hijyen Alışkanlığı</a:t>
            </a:r>
            <a:endParaRPr lang="tr-TR" dirty="0"/>
          </a:p>
        </p:txBody>
      </p:sp>
      <p:sp>
        <p:nvSpPr>
          <p:cNvPr id="3" name="2 İçerik Yer Tutucusu"/>
          <p:cNvSpPr>
            <a:spLocks noGrp="1"/>
          </p:cNvSpPr>
          <p:nvPr>
            <p:ph idx="1"/>
          </p:nvPr>
        </p:nvSpPr>
        <p:spPr>
          <a:xfrm>
            <a:off x="838200" y="1455313"/>
            <a:ext cx="10515600" cy="4721650"/>
          </a:xfrm>
        </p:spPr>
        <p:txBody>
          <a:bodyPr>
            <a:normAutofit lnSpcReduction="10000"/>
          </a:bodyPr>
          <a:lstStyle/>
          <a:p>
            <a:pPr algn="just"/>
            <a:r>
              <a:rPr lang="tr-TR" dirty="0" smtClean="0"/>
              <a:t>Öğrenme psikolojisinin en etkili kuralı ödüllendirilen davranışın pekişmesi ve gelişmesidir. Çocuğun geliştirmesi beklenilen davranışı mutlaka fark edilmeli ve ona hissettirilmelidir. İltifat ve övgü güzel ödüldür. </a:t>
            </a:r>
          </a:p>
          <a:p>
            <a:pPr algn="just"/>
            <a:r>
              <a:rPr lang="tr-TR" dirty="0" smtClean="0"/>
              <a:t>Çocuklar yetişkinler kadar hızlı, temiz ve düzenli olamazlar. Fırsat verilen beceriler zamanla gelişerek çocuğun öz güvenini destekler, alışkanlık kazanmasını sağlar. Buna göre okul öncesi ve ilkokulun yanında tüm öğretim düzeylerinin öğretim programlarında bilgi boyutunda işlemsel alanda ve bilişsel süreçler boyutunda da en az uygulama alanında da hijyene yönelik öğretim çıktılarının yer almasının temizlik ve hijyenle ilgili davranış değişiklikleri için gerekli olduğunu göstermektedir. (Özkan N.2020). </a:t>
            </a:r>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400" dirty="0">
                <a:latin typeface="Calibri" pitchFamily="34" charset="0"/>
              </a:rPr>
              <a:t>Beslenme Problemleri</a:t>
            </a:r>
          </a:p>
        </p:txBody>
      </p:sp>
      <p:sp>
        <p:nvSpPr>
          <p:cNvPr id="3" name="2 İçerik Yer Tutucusu"/>
          <p:cNvSpPr>
            <a:spLocks noGrp="1"/>
          </p:cNvSpPr>
          <p:nvPr>
            <p:ph idx="1"/>
          </p:nvPr>
        </p:nvSpPr>
        <p:spPr/>
        <p:txBody>
          <a:bodyPr/>
          <a:lstStyle/>
          <a:p>
            <a:pPr algn="just">
              <a:lnSpc>
                <a:spcPct val="150000"/>
              </a:lnSpc>
            </a:pPr>
            <a:r>
              <a:rPr lang="tr-TR" dirty="0">
                <a:latin typeface="Calibri" pitchFamily="34" charset="0"/>
              </a:rPr>
              <a:t>Beslenmenin önemi konusunda yetişkinlerin yeterli farkındalığa sahip olmaması ve düşük eğitim düzeylerinin, o toplumda yetişen çocukların beslenme alışkanlıklarını olumsuz etkileyeceği öngörülmektedir. Beslenmenin çocukluk döneminde birçok hastalığın sebebi olduğu gibi bebek ve çocuk ölümlerinde de rol oynadığı görülmektedir. </a:t>
            </a:r>
          </a:p>
          <a:p>
            <a:endParaRPr lang="tr-TR" sz="2400" dirty="0">
              <a:latin typeface="Calibri" pitchFamily="34" charset="0"/>
            </a:endParaRPr>
          </a:p>
        </p:txBody>
      </p:sp>
      <p:sp>
        <p:nvSpPr>
          <p:cNvPr id="4" name="3 Slayt Numarası Yer Tutucusu"/>
          <p:cNvSpPr>
            <a:spLocks noGrp="1"/>
          </p:cNvSpPr>
          <p:nvPr>
            <p:ph type="sldNum" sz="quarter" idx="12"/>
          </p:nvPr>
        </p:nvSpPr>
        <p:spPr/>
        <p:txBody>
          <a:bodyPr/>
          <a:lstStyle/>
          <a:p>
            <a:pPr rtl="0"/>
            <a:fld id="{34C99D79-8A4B-4031-B1E0-AF26F8EDF2BC}" type="slidenum">
              <a:rPr lang="tr-TR" noProof="0" smtClean="0"/>
              <a:pPr rtl="0"/>
              <a:t>16</a:t>
            </a:fld>
            <a:endParaRPr lang="tr-TR" noProof="0" dirty="0"/>
          </a:p>
        </p:txBody>
      </p:sp>
    </p:spTree>
    <p:extLst>
      <p:ext uri="{BB962C8B-B14F-4D97-AF65-F5344CB8AC3E}">
        <p14:creationId xmlns:p14="http://schemas.microsoft.com/office/powerpoint/2010/main" val="856494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65494" y="214290"/>
            <a:ext cx="10361208" cy="1295400"/>
          </a:xfrm>
        </p:spPr>
        <p:txBody>
          <a:bodyPr>
            <a:noAutofit/>
          </a:bodyPr>
          <a:lstStyle/>
          <a:p>
            <a:r>
              <a:rPr lang="tr-TR" sz="4000" dirty="0">
                <a:latin typeface="Calibri" pitchFamily="34" charset="0"/>
              </a:rPr>
              <a:t>Okul Çocuklarında Görülen Beslenme Problemleri</a:t>
            </a:r>
          </a:p>
        </p:txBody>
      </p:sp>
      <p:sp>
        <p:nvSpPr>
          <p:cNvPr id="3" name="2 İçerik Yer Tutucusu"/>
          <p:cNvSpPr>
            <a:spLocks noGrp="1"/>
          </p:cNvSpPr>
          <p:nvPr>
            <p:ph idx="1"/>
          </p:nvPr>
        </p:nvSpPr>
        <p:spPr>
          <a:xfrm>
            <a:off x="838200" y="1390918"/>
            <a:ext cx="10515600" cy="4786045"/>
          </a:xfrm>
        </p:spPr>
        <p:txBody>
          <a:bodyPr>
            <a:normAutofit fontScale="92500"/>
          </a:bodyPr>
          <a:lstStyle/>
          <a:p>
            <a:pPr algn="just">
              <a:lnSpc>
                <a:spcPct val="150000"/>
              </a:lnSpc>
            </a:pPr>
            <a:r>
              <a:rPr lang="tr-TR" dirty="0" smtClean="0"/>
              <a:t>Çocukların sağlıksız beslenmesi sonucu ortaya çıkan pek çok durum vardır. Dünya Sağlık Örgütü (2017) tarafından gıdaların ya da bazı besin öğelerinin yetersiz alınması, vücudun besin maddelerini emme ve kullanma yetersizliği ya da belirli gıdaların aşırı tüketilmesi ile tanımlanmıştır. Örnek olarak aşırı enerji alımının neden olduğu </a:t>
            </a:r>
            <a:r>
              <a:rPr lang="tr-TR" dirty="0" err="1" smtClean="0">
                <a:solidFill>
                  <a:srgbClr val="FF0000"/>
                </a:solidFill>
              </a:rPr>
              <a:t>obezite</a:t>
            </a:r>
            <a:r>
              <a:rPr lang="tr-TR" dirty="0" smtClean="0"/>
              <a:t>, yetersiz demir alımının neden olduğu </a:t>
            </a:r>
            <a:r>
              <a:rPr lang="tr-TR" dirty="0" smtClean="0">
                <a:solidFill>
                  <a:srgbClr val="FF0000"/>
                </a:solidFill>
              </a:rPr>
              <a:t>anemi</a:t>
            </a:r>
            <a:r>
              <a:rPr lang="tr-TR" dirty="0" smtClean="0"/>
              <a:t> ve vitamin </a:t>
            </a:r>
            <a:r>
              <a:rPr lang="tr-TR" dirty="0" err="1" smtClean="0"/>
              <a:t>A'nın</a:t>
            </a:r>
            <a:r>
              <a:rPr lang="tr-TR" dirty="0" smtClean="0"/>
              <a:t> yetersiz alınması nedeniyle </a:t>
            </a:r>
            <a:r>
              <a:rPr lang="tr-TR" dirty="0" smtClean="0">
                <a:solidFill>
                  <a:srgbClr val="FF0000"/>
                </a:solidFill>
              </a:rPr>
              <a:t>görme yetersizliği</a:t>
            </a:r>
            <a:r>
              <a:rPr lang="tr-TR" dirty="0" smtClean="0"/>
              <a:t>, </a:t>
            </a:r>
            <a:r>
              <a:rPr lang="tr-TR" dirty="0" smtClean="0">
                <a:solidFill>
                  <a:srgbClr val="FF0000"/>
                </a:solidFill>
              </a:rPr>
              <a:t>İyot yetersizliği </a:t>
            </a:r>
            <a:r>
              <a:rPr lang="tr-TR" dirty="0" smtClean="0"/>
              <a:t>ve </a:t>
            </a:r>
            <a:r>
              <a:rPr lang="tr-TR" dirty="0" smtClean="0">
                <a:solidFill>
                  <a:srgbClr val="FF0000"/>
                </a:solidFill>
              </a:rPr>
              <a:t>diş çürükleri</a:t>
            </a:r>
            <a:r>
              <a:rPr lang="tr-TR" dirty="0" smtClean="0"/>
              <a:t> gibi sorunlar gösterilebilir.</a:t>
            </a:r>
            <a:endParaRPr lang="tr-TR" dirty="0">
              <a:latin typeface="Calibri" pitchFamily="34" charset="0"/>
            </a:endParaRPr>
          </a:p>
        </p:txBody>
      </p:sp>
      <p:sp>
        <p:nvSpPr>
          <p:cNvPr id="4" name="3 Slayt Numarası Yer Tutucusu"/>
          <p:cNvSpPr>
            <a:spLocks noGrp="1"/>
          </p:cNvSpPr>
          <p:nvPr>
            <p:ph type="sldNum" sz="quarter" idx="12"/>
          </p:nvPr>
        </p:nvSpPr>
        <p:spPr/>
        <p:txBody>
          <a:bodyPr/>
          <a:lstStyle/>
          <a:p>
            <a:pPr rtl="0"/>
            <a:fld id="{34C99D79-8A4B-4031-B1E0-AF26F8EDF2BC}" type="slidenum">
              <a:rPr lang="tr-TR" noProof="0" smtClean="0"/>
              <a:pPr rtl="0"/>
              <a:t>17</a:t>
            </a:fld>
            <a:endParaRPr lang="tr-TR" noProof="0" dirty="0"/>
          </a:p>
        </p:txBody>
      </p:sp>
    </p:spTree>
    <p:extLst>
      <p:ext uri="{BB962C8B-B14F-4D97-AF65-F5344CB8AC3E}">
        <p14:creationId xmlns:p14="http://schemas.microsoft.com/office/powerpoint/2010/main" val="180337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latin typeface="Calibri" pitchFamily="34" charset="0"/>
              </a:rPr>
              <a:t>Okul Çocuklarında Görülen Beslenme Problemleri</a:t>
            </a:r>
            <a:endParaRPr lang="tr-TR" sz="4000" dirty="0"/>
          </a:p>
        </p:txBody>
      </p:sp>
      <p:sp>
        <p:nvSpPr>
          <p:cNvPr id="3" name="2 İçerik Yer Tutucusu"/>
          <p:cNvSpPr>
            <a:spLocks noGrp="1"/>
          </p:cNvSpPr>
          <p:nvPr>
            <p:ph idx="1"/>
          </p:nvPr>
        </p:nvSpPr>
        <p:spPr/>
        <p:txBody>
          <a:bodyPr/>
          <a:lstStyle/>
          <a:p>
            <a:pPr algn="just">
              <a:lnSpc>
                <a:spcPct val="150000"/>
              </a:lnSpc>
            </a:pPr>
            <a:r>
              <a:rPr lang="tr-TR" dirty="0" smtClean="0"/>
              <a:t>Kalp damar hastalıkları, diyabet hastalığı, kanser gibi kronik hastalıklar ise daha çok dengesiz beslenme ve </a:t>
            </a:r>
            <a:r>
              <a:rPr lang="tr-TR" dirty="0" err="1" smtClean="0"/>
              <a:t>obezite</a:t>
            </a:r>
            <a:r>
              <a:rPr lang="tr-TR" dirty="0" smtClean="0"/>
              <a:t> sonucu görülmektedir. Demir eksikliği, besin boğulmaları ise genel olarak okul öncesi dönem çocuklarının beslenme davranışlarını etkileyen sorunlar olarak görülmektedir (Koyuncu Şahin, 2018; Arlı vd., 2020). </a:t>
            </a:r>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02F289F1-EA37-4FF9-AD36-58B27B48F7F2}"/>
              </a:ext>
            </a:extLst>
          </p:cNvPr>
          <p:cNvSpPr>
            <a:spLocks noGrp="1"/>
          </p:cNvSpPr>
          <p:nvPr>
            <p:ph type="title"/>
          </p:nvPr>
        </p:nvSpPr>
        <p:spPr>
          <a:xfrm>
            <a:off x="862884" y="365125"/>
            <a:ext cx="10490915" cy="1115945"/>
          </a:xfrm>
        </p:spPr>
        <p:txBody>
          <a:bodyPr>
            <a:normAutofit/>
          </a:bodyPr>
          <a:lstStyle/>
          <a:p>
            <a:r>
              <a:rPr lang="tr-TR" sz="4000" dirty="0" smtClean="0">
                <a:latin typeface="Calibri" pitchFamily="34" charset="0"/>
              </a:rPr>
              <a:t>Okul Çocuklarında Görülen Beslenme Problemleri</a:t>
            </a:r>
            <a:endParaRPr lang="tr-TR" sz="4000" dirty="0"/>
          </a:p>
        </p:txBody>
      </p:sp>
      <p:sp>
        <p:nvSpPr>
          <p:cNvPr id="3" name="İçerik Yer Tutucusu 2">
            <a:extLst>
              <a:ext uri="{FF2B5EF4-FFF2-40B4-BE49-F238E27FC236}">
                <a16:creationId xmlns="" xmlns:a16="http://schemas.microsoft.com/office/drawing/2014/main" id="{518829E0-E269-40AE-96D6-CCB9EB4CE2C0}"/>
              </a:ext>
            </a:extLst>
          </p:cNvPr>
          <p:cNvSpPr>
            <a:spLocks noGrp="1"/>
          </p:cNvSpPr>
          <p:nvPr>
            <p:ph idx="1"/>
          </p:nvPr>
        </p:nvSpPr>
        <p:spPr>
          <a:xfrm>
            <a:off x="695459" y="1378039"/>
            <a:ext cx="10658341" cy="5215944"/>
          </a:xfrm>
        </p:spPr>
        <p:txBody>
          <a:bodyPr>
            <a:normAutofit fontScale="92500"/>
          </a:bodyPr>
          <a:lstStyle/>
          <a:p>
            <a:pPr algn="just">
              <a:lnSpc>
                <a:spcPct val="150000"/>
              </a:lnSpc>
            </a:pPr>
            <a:r>
              <a:rPr lang="tr-TR" dirty="0" smtClean="0"/>
              <a:t>Özellikle diyabetli </a:t>
            </a:r>
            <a:r>
              <a:rPr lang="tr-TR" dirty="0"/>
              <a:t>çocukların okul yaşamı boyunca sağlıklarının korunması ve kendilerini güvende hissetmeleri için öğretmenler ve ailelerin yakın işbirliğine ihtiyaç vardır. Tip 1 diyabetli çocukların tedavisinde kan şekerinin yakın takibi ve doğru insülin tedavisi çok büyük önem taşır. </a:t>
            </a:r>
          </a:p>
          <a:p>
            <a:pPr algn="just">
              <a:lnSpc>
                <a:spcPct val="150000"/>
              </a:lnSpc>
            </a:pPr>
            <a:r>
              <a:rPr lang="tr-TR" dirty="0"/>
              <a:t>Diyabetli çocuklar okulda beslenme planlarına uygun yemek bulamamak, insülin yapmak için uygun ortamların olmaması ve kan şekeri düşüklüğü gibi acil durumlarda acil tedavi yapılamaması gibi </a:t>
            </a:r>
            <a:r>
              <a:rPr lang="tr-TR" dirty="0" smtClean="0"/>
              <a:t>sorunlar </a:t>
            </a:r>
            <a:r>
              <a:rPr lang="tr-TR" dirty="0"/>
              <a:t>yaşamaktadır. </a:t>
            </a:r>
          </a:p>
        </p:txBody>
      </p:sp>
      <p:sp>
        <p:nvSpPr>
          <p:cNvPr id="4" name="Slayt Numarası Yer Tutucusu 3"/>
          <p:cNvSpPr>
            <a:spLocks noGrp="1"/>
          </p:cNvSpPr>
          <p:nvPr>
            <p:ph type="sldNum" sz="quarter" idx="12"/>
          </p:nvPr>
        </p:nvSpPr>
        <p:spPr/>
        <p:txBody>
          <a:bodyPr/>
          <a:lstStyle/>
          <a:p>
            <a:fld id="{0C7892E8-722E-4040-B6E3-0043D76D37F0}" type="slidenum">
              <a:rPr lang="tr-TR" smtClean="0"/>
              <a:pPr/>
              <a:t>19</a:t>
            </a:fld>
            <a:endParaRPr lang="tr-TR"/>
          </a:p>
        </p:txBody>
      </p:sp>
    </p:spTree>
    <p:extLst>
      <p:ext uri="{BB962C8B-B14F-4D97-AF65-F5344CB8AC3E}">
        <p14:creationId xmlns:p14="http://schemas.microsoft.com/office/powerpoint/2010/main" val="2875084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p:txBody>
          <a:bodyPr>
            <a:normAutofit fontScale="90000"/>
          </a:bodyPr>
          <a:lstStyle/>
          <a:p>
            <a:pPr>
              <a:lnSpc>
                <a:spcPct val="150000"/>
              </a:lnSpc>
            </a:pPr>
            <a:r>
              <a:rPr lang="tr-TR" dirty="0"/>
              <a:t/>
            </a:r>
            <a:br>
              <a:rPr lang="tr-TR" dirty="0"/>
            </a:br>
            <a:r>
              <a:rPr lang="tr-TR" dirty="0"/>
              <a:t/>
            </a:r>
            <a:br>
              <a:rPr lang="tr-TR" dirty="0"/>
            </a:br>
            <a:r>
              <a:rPr lang="tr-TR" dirty="0"/>
              <a:t/>
            </a:r>
            <a:br>
              <a:rPr lang="tr-TR" dirty="0"/>
            </a:br>
            <a:r>
              <a:rPr lang="tr-TR" dirty="0"/>
              <a:t/>
            </a:r>
            <a:br>
              <a:rPr lang="tr-TR" dirty="0"/>
            </a:br>
            <a:r>
              <a:rPr lang="tr-TR" b="1" u="sng" dirty="0">
                <a:solidFill>
                  <a:prstClr val="black"/>
                </a:solidFill>
              </a:rPr>
              <a:t>İÇİNDEKİLER</a:t>
            </a:r>
            <a:r>
              <a:rPr lang="tr-TR" dirty="0"/>
              <a:t/>
            </a:r>
            <a:br>
              <a:rPr lang="tr-TR" dirty="0"/>
            </a:br>
            <a:r>
              <a:rPr lang="tr-TR" sz="2700" dirty="0">
                <a:latin typeface="+mn-lt"/>
              </a:rPr>
              <a:t>Sağlıklı Beslenme</a:t>
            </a:r>
            <a:br>
              <a:rPr lang="tr-TR" sz="2700" dirty="0">
                <a:latin typeface="+mn-lt"/>
              </a:rPr>
            </a:br>
            <a:r>
              <a:rPr lang="tr-TR" sz="2700" dirty="0">
                <a:latin typeface="+mn-lt"/>
              </a:rPr>
              <a:t>Sağlıklı Beslenme Alışkanlıkları ve Hijyen</a:t>
            </a:r>
            <a:br>
              <a:rPr lang="tr-TR" sz="2700" dirty="0">
                <a:latin typeface="+mn-lt"/>
              </a:rPr>
            </a:br>
            <a:r>
              <a:rPr lang="tr-TR" sz="2700" dirty="0">
                <a:latin typeface="+mn-lt"/>
              </a:rPr>
              <a:t>Beslenme Problemleri</a:t>
            </a:r>
            <a:br>
              <a:rPr lang="tr-TR" sz="2700" dirty="0">
                <a:latin typeface="+mn-lt"/>
              </a:rPr>
            </a:br>
            <a:r>
              <a:rPr lang="tr-TR" sz="2700" dirty="0">
                <a:latin typeface="+mn-lt"/>
              </a:rPr>
              <a:t>Uyku Problemleri ve Çözüm Yolları</a:t>
            </a:r>
            <a:br>
              <a:rPr lang="tr-TR" sz="2700" dirty="0">
                <a:latin typeface="+mn-lt"/>
              </a:rPr>
            </a:br>
            <a:r>
              <a:rPr lang="tr-TR" sz="2700" dirty="0">
                <a:latin typeface="+mn-lt"/>
              </a:rPr>
              <a:t>Fiziksel Aktivite</a:t>
            </a:r>
            <a:br>
              <a:rPr lang="tr-TR" sz="2700" dirty="0">
                <a:latin typeface="+mn-lt"/>
              </a:rPr>
            </a:br>
            <a:endParaRPr lang="tr-TR" sz="2700" dirty="0">
              <a:latin typeface="+mn-lt"/>
            </a:endParaRPr>
          </a:p>
        </p:txBody>
      </p:sp>
      <p:sp>
        <p:nvSpPr>
          <p:cNvPr id="2" name="Slayt Numarası Yer Tutucusu 1"/>
          <p:cNvSpPr>
            <a:spLocks noGrp="1"/>
          </p:cNvSpPr>
          <p:nvPr>
            <p:ph type="sldNum" sz="quarter" idx="12"/>
          </p:nvPr>
        </p:nvSpPr>
        <p:spPr/>
        <p:txBody>
          <a:bodyPr/>
          <a:lstStyle/>
          <a:p>
            <a:fld id="{0C7892E8-722E-4040-B6E3-0043D76D37F0}" type="slidenum">
              <a:rPr lang="tr-TR" smtClean="0"/>
              <a:pPr/>
              <a:t>2</a:t>
            </a:fld>
            <a:endParaRPr lang="tr-TR"/>
          </a:p>
        </p:txBody>
      </p:sp>
    </p:spTree>
    <p:extLst>
      <p:ext uri="{BB962C8B-B14F-4D97-AF65-F5344CB8AC3E}">
        <p14:creationId xmlns:p14="http://schemas.microsoft.com/office/powerpoint/2010/main" val="39394940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6B989593-4AB0-4279-9EA9-9781E5796334}"/>
              </a:ext>
            </a:extLst>
          </p:cNvPr>
          <p:cNvSpPr>
            <a:spLocks noGrp="1"/>
          </p:cNvSpPr>
          <p:nvPr>
            <p:ph type="title"/>
          </p:nvPr>
        </p:nvSpPr>
        <p:spPr>
          <a:xfrm>
            <a:off x="528034" y="218941"/>
            <a:ext cx="11513712" cy="1068947"/>
          </a:xfrm>
        </p:spPr>
        <p:txBody>
          <a:bodyPr>
            <a:noAutofit/>
          </a:bodyPr>
          <a:lstStyle/>
          <a:p>
            <a:pPr algn="ctr"/>
            <a:r>
              <a:rPr lang="tr-TR" sz="3600" b="1" dirty="0" smtClean="0"/>
              <a:t/>
            </a:r>
            <a:br>
              <a:rPr lang="tr-TR" sz="3600" b="1" dirty="0" smtClean="0"/>
            </a:br>
            <a:r>
              <a:rPr lang="tr-TR" sz="3600" b="1" dirty="0" smtClean="0">
                <a:solidFill>
                  <a:srgbClr val="FF0000"/>
                </a:solidFill>
              </a:rPr>
              <a:t>Diyabetli </a:t>
            </a:r>
            <a:r>
              <a:rPr lang="tr-TR" sz="3600" b="1" dirty="0">
                <a:solidFill>
                  <a:srgbClr val="FF0000"/>
                </a:solidFill>
              </a:rPr>
              <a:t>çocukların okul yaşamlarında desteklenmesi amacıyla;</a:t>
            </a:r>
            <a:r>
              <a:rPr lang="tr-TR" sz="3600" dirty="0">
                <a:solidFill>
                  <a:srgbClr val="FF0000"/>
                </a:solidFill>
              </a:rPr>
              <a:t/>
            </a:r>
            <a:br>
              <a:rPr lang="tr-TR" sz="3600" dirty="0">
                <a:solidFill>
                  <a:srgbClr val="FF0000"/>
                </a:solidFill>
              </a:rPr>
            </a:br>
            <a:endParaRPr lang="tr-TR" sz="3600" dirty="0">
              <a:solidFill>
                <a:srgbClr val="FF0000"/>
              </a:solidFill>
            </a:endParaRPr>
          </a:p>
        </p:txBody>
      </p:sp>
      <p:sp>
        <p:nvSpPr>
          <p:cNvPr id="3" name="İçerik Yer Tutucusu 2">
            <a:extLst>
              <a:ext uri="{FF2B5EF4-FFF2-40B4-BE49-F238E27FC236}">
                <a16:creationId xmlns="" xmlns:a16="http://schemas.microsoft.com/office/drawing/2014/main" id="{18C4E630-FD08-47BB-B572-498414FA6D41}"/>
              </a:ext>
            </a:extLst>
          </p:cNvPr>
          <p:cNvSpPr>
            <a:spLocks noGrp="1"/>
          </p:cNvSpPr>
          <p:nvPr>
            <p:ph idx="1"/>
          </p:nvPr>
        </p:nvSpPr>
        <p:spPr>
          <a:xfrm>
            <a:off x="759823" y="1313645"/>
            <a:ext cx="10515600" cy="5544355"/>
          </a:xfrm>
        </p:spPr>
        <p:txBody>
          <a:bodyPr>
            <a:normAutofit fontScale="32500" lnSpcReduction="20000"/>
          </a:bodyPr>
          <a:lstStyle/>
          <a:p>
            <a:pPr marL="0" indent="0" algn="just">
              <a:lnSpc>
                <a:spcPct val="120000"/>
              </a:lnSpc>
              <a:buNone/>
            </a:pPr>
            <a:r>
              <a:rPr lang="tr-TR" sz="7400" dirty="0" smtClean="0"/>
              <a:t>-Okullarda </a:t>
            </a:r>
            <a:r>
              <a:rPr lang="tr-TR" sz="7400" dirty="0"/>
              <a:t>kan şekeri ölçümüne ve insülin yapılmasına izin verilmesi, mümkünse okullarda bunun için uygun mekanlar oluşturulması, diyabetli çocuğun izni alınarak gerekirse bu durumun diğer öğrencilere anlatılması gereklidir.</a:t>
            </a:r>
          </a:p>
          <a:p>
            <a:pPr marL="0" indent="0" algn="just">
              <a:lnSpc>
                <a:spcPct val="120000"/>
              </a:lnSpc>
              <a:buNone/>
            </a:pPr>
            <a:r>
              <a:rPr lang="tr-TR" sz="7400" dirty="0" smtClean="0"/>
              <a:t>-Diyabet </a:t>
            </a:r>
            <a:r>
              <a:rPr lang="tr-TR" sz="7400" dirty="0"/>
              <a:t>tedavisinde,  beslenme çok önemlidir ve ara öğün almalarına ihtiyaç vardır. Bu nedenle sınıflarında ara öğün almalarına izin verilmelidir.</a:t>
            </a:r>
          </a:p>
          <a:p>
            <a:pPr marL="0" indent="0" algn="just">
              <a:lnSpc>
                <a:spcPct val="120000"/>
              </a:lnSpc>
              <a:buNone/>
            </a:pPr>
            <a:r>
              <a:rPr lang="tr-TR" sz="7400" dirty="0" smtClean="0"/>
              <a:t>-Diyabetli </a:t>
            </a:r>
            <a:r>
              <a:rPr lang="tr-TR" sz="7400" dirty="0"/>
              <a:t>çocukların arkadaşlarının katıldığı aktivitelere katılması sağlanmalı (Beden eğitimi dersleri, okul gezileri vs) ve hiçbir şekilde diyabetli oldukları için bu tür aktivitelerden uzak tutulması yoluna gidilmemelidir.</a:t>
            </a:r>
          </a:p>
          <a:p>
            <a:pPr marL="0" indent="0" algn="just">
              <a:lnSpc>
                <a:spcPct val="120000"/>
              </a:lnSpc>
              <a:buNone/>
            </a:pPr>
            <a:r>
              <a:rPr lang="tr-TR" sz="7400" dirty="0" smtClean="0"/>
              <a:t>-Diyabetli </a:t>
            </a:r>
            <a:r>
              <a:rPr lang="tr-TR" sz="7400" dirty="0"/>
              <a:t>çocuklar kan </a:t>
            </a:r>
            <a:r>
              <a:rPr lang="tr-TR" sz="7400" dirty="0" smtClean="0"/>
              <a:t>şekerinin </a:t>
            </a:r>
            <a:r>
              <a:rPr lang="tr-TR" sz="7400" dirty="0"/>
              <a:t>yüksek olduğu dönemlerde arkadaşlarına göre daha sık tuvalete gitme ihtiyacı </a:t>
            </a:r>
            <a:r>
              <a:rPr lang="tr-TR" sz="7400" dirty="0" smtClean="0"/>
              <a:t>duyabileceklerinden, </a:t>
            </a:r>
            <a:r>
              <a:rPr lang="tr-TR" sz="7400" dirty="0"/>
              <a:t>bu konuda anlayış gösterilmelidir.</a:t>
            </a:r>
          </a:p>
          <a:p>
            <a:pPr marL="0" indent="0">
              <a:lnSpc>
                <a:spcPct val="170000"/>
              </a:lnSpc>
              <a:buNone/>
            </a:pPr>
            <a:endParaRPr lang="tr-TR" sz="6000" dirty="0"/>
          </a:p>
          <a:p>
            <a:pPr marL="0" indent="0">
              <a:buNone/>
            </a:pPr>
            <a:endParaRPr lang="tr-TR" dirty="0"/>
          </a:p>
          <a:p>
            <a:pPr marL="0" indent="0">
              <a:buNone/>
            </a:pPr>
            <a:r>
              <a:rPr lang="tr-TR" dirty="0" smtClean="0"/>
              <a:t>(</a:t>
            </a:r>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20</a:t>
            </a:fld>
            <a:endParaRPr lang="tr-TR"/>
          </a:p>
        </p:txBody>
      </p:sp>
    </p:spTree>
    <p:extLst>
      <p:ext uri="{BB962C8B-B14F-4D97-AF65-F5344CB8AC3E}">
        <p14:creationId xmlns:p14="http://schemas.microsoft.com/office/powerpoint/2010/main" val="791823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dirty="0" smtClean="0"/>
              <a:t>Diyabetli çocukların okul yaşamlarında desteklenmesi amacıyla;</a:t>
            </a:r>
            <a:endParaRPr lang="tr-TR" sz="3600" dirty="0"/>
          </a:p>
        </p:txBody>
      </p:sp>
      <p:sp>
        <p:nvSpPr>
          <p:cNvPr id="3" name="2 İçerik Yer Tutucusu"/>
          <p:cNvSpPr>
            <a:spLocks noGrp="1"/>
          </p:cNvSpPr>
          <p:nvPr>
            <p:ph idx="1"/>
          </p:nvPr>
        </p:nvSpPr>
        <p:spPr/>
        <p:txBody>
          <a:bodyPr>
            <a:normAutofit fontScale="92500" lnSpcReduction="20000"/>
          </a:bodyPr>
          <a:lstStyle/>
          <a:p>
            <a:pPr marL="0" indent="0" algn="just">
              <a:buNone/>
            </a:pPr>
            <a:r>
              <a:rPr lang="tr-TR" dirty="0" smtClean="0"/>
              <a:t>-Öğlen yemeği veren okullarda diyabetik beslenmesi sağlıklı çocuk beslenmesinde olduğu gibi göz  önünde bulundurularak karbonhidrat çeşidi ve miktarı uygun öğle öğünlerinin verilmesi (Tatlı yerine meyve tercih edilmesi vb) sağlanmalıdır.</a:t>
            </a:r>
          </a:p>
          <a:p>
            <a:pPr marL="0" indent="0" algn="just">
              <a:buNone/>
            </a:pPr>
            <a:r>
              <a:rPr lang="tr-TR" dirty="0" smtClean="0"/>
              <a:t>-Diyabetli çocuklar doktor kontrolüne gitmeleri gerektiği günlerde izinli sayılmalı ve hastaneye yatışlarının gerekmesi halinde rapor istenmelidir.</a:t>
            </a:r>
          </a:p>
          <a:p>
            <a:pPr marL="0" indent="0" algn="just">
              <a:buNone/>
            </a:pPr>
            <a:r>
              <a:rPr lang="tr-TR" dirty="0" smtClean="0"/>
              <a:t>-Yüksek kan şekeri olan çocuklara fazladan su içmelerine ve gerektiğinde idrar ketonuna bakabilmesine izin verilmelidir.</a:t>
            </a:r>
          </a:p>
          <a:p>
            <a:pPr marL="0" indent="0" algn="just">
              <a:buNone/>
            </a:pPr>
            <a:r>
              <a:rPr lang="tr-TR" dirty="0" smtClean="0"/>
              <a:t>-Yatılı ve pansiyonlu okullarda ders programları aksatılmadan diyabetli çocukların 3 ana, 3 ara öğün şeklinde beslenmelerini sağlayacak düzenlemeler yapılmalıdır.</a:t>
            </a:r>
          </a:p>
          <a:p>
            <a:pPr>
              <a:buNone/>
            </a:pPr>
            <a:r>
              <a:rPr lang="tr-TR" dirty="0" smtClean="0"/>
              <a:t>(https://okuldadiyabet.com/)</a:t>
            </a:r>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08338" y="152400"/>
            <a:ext cx="11114468" cy="1295400"/>
          </a:xfrm>
        </p:spPr>
        <p:txBody>
          <a:bodyPr>
            <a:noAutofit/>
          </a:bodyPr>
          <a:lstStyle/>
          <a:p>
            <a:r>
              <a:rPr lang="tr-TR" sz="4000" dirty="0">
                <a:latin typeface="Calibri" pitchFamily="34" charset="0"/>
              </a:rPr>
              <a:t>Okul Çocuklarında Görülen Beslenme Problemleri</a:t>
            </a:r>
          </a:p>
        </p:txBody>
      </p:sp>
      <p:sp>
        <p:nvSpPr>
          <p:cNvPr id="3" name="2 İçerik Yer Tutucusu"/>
          <p:cNvSpPr>
            <a:spLocks noGrp="1"/>
          </p:cNvSpPr>
          <p:nvPr>
            <p:ph idx="1"/>
          </p:nvPr>
        </p:nvSpPr>
        <p:spPr/>
        <p:txBody>
          <a:bodyPr>
            <a:normAutofit fontScale="92500"/>
          </a:bodyPr>
          <a:lstStyle/>
          <a:p>
            <a:pPr algn="just">
              <a:lnSpc>
                <a:spcPct val="150000"/>
              </a:lnSpc>
            </a:pPr>
            <a:r>
              <a:rPr lang="tr-TR" dirty="0"/>
              <a:t>Başta ekonomik sebeplerden kaynaklı olarak sağlıklı beslenmenin görülemediği ailelerde büyüyen çocuklarda gelişimsel gerilikler meydana gelmektedir. Bu durumun tam tersi olan yüksek gelire sahip ailelerde ise çocukların yağ ve enerji alımlarının fazla olduğu saptanmıştır. </a:t>
            </a:r>
            <a:endParaRPr lang="tr-TR" dirty="0" smtClean="0"/>
          </a:p>
          <a:p>
            <a:pPr algn="just">
              <a:lnSpc>
                <a:spcPct val="150000"/>
              </a:lnSpc>
            </a:pPr>
            <a:r>
              <a:rPr lang="tr-TR" dirty="0" smtClean="0"/>
              <a:t>İyi bir beslenme eğitimine sahip anneler, gelir düzeyleri kötü dahi olsa bilinçli öğün planlamalarıyla çocuklarına sağlıklı içerikler sunabilirler. </a:t>
            </a:r>
            <a:endParaRPr lang="tr-TR" dirty="0"/>
          </a:p>
        </p:txBody>
      </p:sp>
      <p:sp>
        <p:nvSpPr>
          <p:cNvPr id="4" name="3 Slayt Numarası Yer Tutucusu"/>
          <p:cNvSpPr>
            <a:spLocks noGrp="1"/>
          </p:cNvSpPr>
          <p:nvPr>
            <p:ph type="sldNum" sz="quarter" idx="12"/>
          </p:nvPr>
        </p:nvSpPr>
        <p:spPr/>
        <p:txBody>
          <a:bodyPr/>
          <a:lstStyle/>
          <a:p>
            <a:pPr rtl="0"/>
            <a:fld id="{34C99D79-8A4B-4031-B1E0-AF26F8EDF2BC}" type="slidenum">
              <a:rPr lang="tr-TR" noProof="0" smtClean="0"/>
              <a:pPr rtl="0"/>
              <a:t>22</a:t>
            </a:fld>
            <a:endParaRPr lang="tr-TR" noProof="0" dirty="0"/>
          </a:p>
        </p:txBody>
      </p:sp>
    </p:spTree>
    <p:extLst>
      <p:ext uri="{BB962C8B-B14F-4D97-AF65-F5344CB8AC3E}">
        <p14:creationId xmlns:p14="http://schemas.microsoft.com/office/powerpoint/2010/main" val="1643445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mn-lt"/>
              </a:rPr>
              <a:t>Beslenmede Aile Ortamının Önemi</a:t>
            </a:r>
            <a:endParaRPr lang="tr-TR" b="1" dirty="0">
              <a:latin typeface="+mn-lt"/>
            </a:endParaRPr>
          </a:p>
        </p:txBody>
      </p:sp>
      <p:sp>
        <p:nvSpPr>
          <p:cNvPr id="3" name="2 İçerik Yer Tutucusu"/>
          <p:cNvSpPr>
            <a:spLocks noGrp="1"/>
          </p:cNvSpPr>
          <p:nvPr>
            <p:ph idx="1"/>
          </p:nvPr>
        </p:nvSpPr>
        <p:spPr/>
        <p:txBody>
          <a:bodyPr>
            <a:normAutofit lnSpcReduction="10000"/>
          </a:bodyPr>
          <a:lstStyle/>
          <a:p>
            <a:pPr algn="just"/>
            <a:r>
              <a:rPr lang="tr-TR" dirty="0" smtClean="0"/>
              <a:t>Yemek  sakin ve huzurlu bir ortamda yenmesi, </a:t>
            </a:r>
          </a:p>
          <a:p>
            <a:pPr algn="just"/>
            <a:r>
              <a:rPr lang="tr-TR" dirty="0" smtClean="0"/>
              <a:t>Yemek yeme sırasında televizyon gibi dikkat dağıtan durumların olmaması, </a:t>
            </a:r>
          </a:p>
          <a:p>
            <a:pPr algn="just"/>
            <a:r>
              <a:rPr lang="tr-TR" dirty="0" smtClean="0"/>
              <a:t>Yemek her gün düzenli olarak aynı saatte yenmesi, porsiyonların çocukların yiyebileceği miktarda olması,</a:t>
            </a:r>
          </a:p>
          <a:p>
            <a:pPr algn="just"/>
            <a:r>
              <a:rPr lang="tr-TR" dirty="0" smtClean="0"/>
              <a:t> Çocukların yeni bir besini kabullenmesinde aşama aşama ilerlenmesi, </a:t>
            </a:r>
          </a:p>
          <a:p>
            <a:pPr algn="just"/>
            <a:r>
              <a:rPr lang="tr-TR" dirty="0" smtClean="0"/>
              <a:t>Yemeklerde çocuğun varlığının ve söz hakkının önemsenmesi,</a:t>
            </a:r>
          </a:p>
          <a:p>
            <a:pPr algn="just"/>
            <a:r>
              <a:rPr lang="tr-TR" dirty="0" smtClean="0"/>
              <a:t> Yemeklerin çocuğun ilgisini çekecek bir sunumla servis edilmesi, </a:t>
            </a:r>
          </a:p>
          <a:p>
            <a:pPr algn="just">
              <a:buNone/>
            </a:pPr>
            <a:r>
              <a:rPr lang="tr-TR" dirty="0" smtClean="0"/>
              <a:t>	çocuklara doğru beslenme alışkanlığı kazandırmada oldukça etkilidir. (Çınar K D, 2020)</a:t>
            </a:r>
            <a:endParaRPr lang="tr-TR" dirty="0">
              <a:solidFill>
                <a:srgbClr val="0070C0"/>
              </a:solidFill>
            </a:endParaRPr>
          </a:p>
        </p:txBody>
      </p:sp>
      <p:sp>
        <p:nvSpPr>
          <p:cNvPr id="4" name="Slayt Numarası Yer Tutucusu 3"/>
          <p:cNvSpPr>
            <a:spLocks noGrp="1"/>
          </p:cNvSpPr>
          <p:nvPr>
            <p:ph type="sldNum" sz="quarter" idx="12"/>
          </p:nvPr>
        </p:nvSpPr>
        <p:spPr/>
        <p:txBody>
          <a:bodyPr/>
          <a:lstStyle/>
          <a:p>
            <a:fld id="{0C7892E8-722E-4040-B6E3-0043D76D37F0}" type="slidenum">
              <a:rPr lang="tr-TR" smtClean="0"/>
              <a:pPr/>
              <a:t>23</a:t>
            </a:fld>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08210" y="362396"/>
            <a:ext cx="11004318" cy="1221705"/>
          </a:xfrm>
        </p:spPr>
        <p:txBody>
          <a:bodyPr>
            <a:normAutofit fontScale="90000"/>
          </a:bodyPr>
          <a:lstStyle/>
          <a:p>
            <a:pPr algn="ctr"/>
            <a:r>
              <a:rPr lang="tr-TR" sz="3600" dirty="0">
                <a:solidFill>
                  <a:srgbClr val="FF0000"/>
                </a:solidFill>
                <a:latin typeface="Calibri" pitchFamily="34" charset="0"/>
              </a:rPr>
              <a:t>Ebeveynlere verilebilecek beslenme eğitiminin hedefe ulaşabilmesi için bazı özellikleri  </a:t>
            </a:r>
            <a:r>
              <a:rPr lang="tr-TR" sz="2400" dirty="0">
                <a:latin typeface="Calibri" pitchFamily="34" charset="0"/>
              </a:rPr>
              <a:t/>
            </a:r>
            <a:br>
              <a:rPr lang="tr-TR" sz="2400" dirty="0">
                <a:latin typeface="Calibri" pitchFamily="34" charset="0"/>
              </a:rPr>
            </a:br>
            <a:endParaRPr lang="tr-TR" sz="2400" dirty="0">
              <a:latin typeface="Calibri" pitchFamily="34" charset="0"/>
            </a:endParaRPr>
          </a:p>
        </p:txBody>
      </p:sp>
      <p:sp>
        <p:nvSpPr>
          <p:cNvPr id="3" name="2 Alt Başlık"/>
          <p:cNvSpPr>
            <a:spLocks noGrp="1"/>
          </p:cNvSpPr>
          <p:nvPr>
            <p:ph type="subTitle" idx="1"/>
          </p:nvPr>
        </p:nvSpPr>
        <p:spPr>
          <a:xfrm>
            <a:off x="785611" y="1584101"/>
            <a:ext cx="10934163" cy="4916733"/>
          </a:xfrm>
        </p:spPr>
        <p:txBody>
          <a:bodyPr>
            <a:normAutofit fontScale="92500"/>
          </a:bodyPr>
          <a:lstStyle/>
          <a:p>
            <a:pPr>
              <a:buFont typeface="Arial" pitchFamily="34" charset="0"/>
              <a:buChar char="•"/>
            </a:pPr>
            <a:r>
              <a:rPr lang="tr-TR" b="1" dirty="0">
                <a:solidFill>
                  <a:schemeClr val="tx1"/>
                </a:solidFill>
                <a:latin typeface="Calibri" pitchFamily="34" charset="0"/>
              </a:rPr>
              <a:t>Yemeğe karşı olumlu bir tutum oluşturmak </a:t>
            </a:r>
          </a:p>
          <a:p>
            <a:pPr>
              <a:buFont typeface="Arial" pitchFamily="34" charset="0"/>
              <a:buChar char="•"/>
            </a:pPr>
            <a:r>
              <a:rPr lang="tr-TR" b="1" dirty="0">
                <a:solidFill>
                  <a:schemeClr val="tx1"/>
                </a:solidFill>
                <a:latin typeface="Calibri" pitchFamily="34" charset="0"/>
              </a:rPr>
              <a:t> Zararlı besinler yerine sağlıklı besinlerin kabulünü teşvik etmek </a:t>
            </a:r>
          </a:p>
          <a:p>
            <a:pPr>
              <a:buFont typeface="Arial" pitchFamily="34" charset="0"/>
              <a:buChar char="•"/>
            </a:pPr>
            <a:r>
              <a:rPr lang="tr-TR" b="1" dirty="0">
                <a:solidFill>
                  <a:schemeClr val="tx1"/>
                </a:solidFill>
                <a:latin typeface="Calibri" pitchFamily="34" charset="0"/>
              </a:rPr>
              <a:t> Beslenme ve sağlık arasındaki ilişkiyi anlama ve öğretme </a:t>
            </a:r>
          </a:p>
          <a:p>
            <a:pPr>
              <a:buFont typeface="Arial" pitchFamily="34" charset="0"/>
              <a:buChar char="•"/>
            </a:pPr>
            <a:r>
              <a:rPr lang="tr-TR" b="1" dirty="0">
                <a:solidFill>
                  <a:schemeClr val="tx1"/>
                </a:solidFill>
                <a:latin typeface="Calibri" pitchFamily="34" charset="0"/>
              </a:rPr>
              <a:t> Yeterli miktarda enerji içeren besinler sağlamak </a:t>
            </a:r>
          </a:p>
          <a:p>
            <a:pPr>
              <a:buFont typeface="Arial" pitchFamily="34" charset="0"/>
              <a:buChar char="•"/>
            </a:pPr>
            <a:r>
              <a:rPr lang="tr-TR" b="1" dirty="0">
                <a:solidFill>
                  <a:schemeClr val="tx1"/>
                </a:solidFill>
                <a:latin typeface="Calibri" pitchFamily="34" charset="0"/>
              </a:rPr>
              <a:t> Çocukların büyüyen bedenleri için sağlıklı olan şeyleri yapmalarının gerekliliğini anlamalarını sağlamak </a:t>
            </a:r>
          </a:p>
          <a:p>
            <a:pPr>
              <a:buFont typeface="Arial" pitchFamily="34" charset="0"/>
              <a:buChar char="•"/>
            </a:pPr>
            <a:r>
              <a:rPr lang="tr-TR" b="1" dirty="0">
                <a:solidFill>
                  <a:schemeClr val="tx1"/>
                </a:solidFill>
                <a:latin typeface="Calibri" pitchFamily="34" charset="0"/>
              </a:rPr>
              <a:t> Yiyeceklerin nereden geldiği ve nasıl hazırlandığı konusunda çocuklarda </a:t>
            </a:r>
            <a:r>
              <a:rPr lang="tr-TR" b="1" dirty="0" err="1">
                <a:solidFill>
                  <a:schemeClr val="tx1"/>
                </a:solidFill>
                <a:latin typeface="Calibri" pitchFamily="34" charset="0"/>
              </a:rPr>
              <a:t>farkındalık</a:t>
            </a:r>
            <a:r>
              <a:rPr lang="tr-TR" b="1" dirty="0">
                <a:solidFill>
                  <a:schemeClr val="tx1"/>
                </a:solidFill>
                <a:latin typeface="Calibri" pitchFamily="34" charset="0"/>
              </a:rPr>
              <a:t> yaratmak </a:t>
            </a:r>
          </a:p>
          <a:p>
            <a:pPr>
              <a:buFont typeface="Arial" pitchFamily="34" charset="0"/>
              <a:buChar char="•"/>
            </a:pPr>
            <a:r>
              <a:rPr lang="tr-TR" b="1" dirty="0">
                <a:solidFill>
                  <a:schemeClr val="tx1"/>
                </a:solidFill>
                <a:latin typeface="Calibri" pitchFamily="34" charset="0"/>
              </a:rPr>
              <a:t> Çocukların beslenmeye dair olumlu tutumlar geliştirmelerine ve sağlığı hakkında doğru bilgi edinmelerine yardımcı olmak </a:t>
            </a:r>
          </a:p>
          <a:p>
            <a:pPr>
              <a:buFont typeface="Arial" pitchFamily="34" charset="0"/>
              <a:buChar char="•"/>
            </a:pPr>
            <a:r>
              <a:rPr lang="tr-TR" b="1" dirty="0">
                <a:solidFill>
                  <a:schemeClr val="tx1"/>
                </a:solidFill>
                <a:latin typeface="Calibri" pitchFamily="34" charset="0"/>
              </a:rPr>
              <a:t> Ebeveynlerin, öğretmenlerin, idarecilerin ve yemek servisi personelinin beslenme ilkeleri ve uygulamaları hakkında sahip oldukları bilgilerini artırmak ve beslenme eğitimi müfredatı ile materyallerini geliştirmek, teşvik etmek, yaymak ve değerlendirmek. </a:t>
            </a:r>
          </a:p>
          <a:p>
            <a:endParaRPr lang="tr-TR" sz="2400" dirty="0">
              <a:latin typeface="Calibri" pitchFamily="34" charset="0"/>
            </a:endParaRPr>
          </a:p>
        </p:txBody>
      </p:sp>
      <p:sp>
        <p:nvSpPr>
          <p:cNvPr id="4" name="3 Slayt Numarası Yer Tutucusu"/>
          <p:cNvSpPr>
            <a:spLocks noGrp="1"/>
          </p:cNvSpPr>
          <p:nvPr>
            <p:ph type="sldNum" sz="quarter" idx="12"/>
          </p:nvPr>
        </p:nvSpPr>
        <p:spPr/>
        <p:txBody>
          <a:bodyPr/>
          <a:lstStyle/>
          <a:p>
            <a:fld id="{F724BEC1-9A37-406E-936E-2E070718D182}" type="slidenum">
              <a:rPr lang="tr-TR" smtClean="0"/>
              <a:pPr/>
              <a:t>24</a:t>
            </a:fld>
            <a:endParaRPr lang="tr-TR"/>
          </a:p>
        </p:txBody>
      </p:sp>
    </p:spTree>
    <p:extLst>
      <p:ext uri="{BB962C8B-B14F-4D97-AF65-F5344CB8AC3E}">
        <p14:creationId xmlns:p14="http://schemas.microsoft.com/office/powerpoint/2010/main" val="3761003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152400"/>
            <a:ext cx="10378958" cy="1295400"/>
          </a:xfrm>
        </p:spPr>
        <p:txBody>
          <a:bodyPr>
            <a:noAutofit/>
          </a:bodyPr>
          <a:lstStyle/>
          <a:p>
            <a:r>
              <a:rPr lang="tr-TR" sz="4400" dirty="0">
                <a:latin typeface="Calibri" pitchFamily="34" charset="0"/>
              </a:rPr>
              <a:t>Ergenlerde görülen beslenme bozuklukları</a:t>
            </a:r>
          </a:p>
        </p:txBody>
      </p:sp>
      <p:sp>
        <p:nvSpPr>
          <p:cNvPr id="3" name="2 İçerik Yer Tutucusu"/>
          <p:cNvSpPr>
            <a:spLocks noGrp="1"/>
          </p:cNvSpPr>
          <p:nvPr>
            <p:ph idx="1"/>
          </p:nvPr>
        </p:nvSpPr>
        <p:spPr/>
        <p:txBody>
          <a:bodyPr>
            <a:normAutofit/>
          </a:bodyPr>
          <a:lstStyle/>
          <a:p>
            <a:pPr algn="just">
              <a:lnSpc>
                <a:spcPct val="150000"/>
              </a:lnSpc>
            </a:pPr>
            <a:r>
              <a:rPr lang="tr-TR" dirty="0">
                <a:latin typeface="Calibri" pitchFamily="34" charset="0"/>
              </a:rPr>
              <a:t>Ergenlik dönemi, büyüme ve gelişmenin en hızlı olduğu, çocukluktan erişkinliğe geçişi kapsayan önemli bir dönemdir. Bu dönemdeki fiziksel değişiklikler bedenin besin gereksinimlerini de değiştirmektedir. Enerji, protein, vitamin ve mineral gereksinimi arttığı gibi, iştah da artmıştır. Bu dönemde yeme alışkanlıkları ve besin seçimlerinde de değişiklik olmaktadır. </a:t>
            </a:r>
          </a:p>
        </p:txBody>
      </p:sp>
      <p:sp>
        <p:nvSpPr>
          <p:cNvPr id="4" name="3 Slayt Numarası Yer Tutucusu"/>
          <p:cNvSpPr>
            <a:spLocks noGrp="1"/>
          </p:cNvSpPr>
          <p:nvPr>
            <p:ph type="sldNum" sz="quarter" idx="12"/>
          </p:nvPr>
        </p:nvSpPr>
        <p:spPr/>
        <p:txBody>
          <a:bodyPr/>
          <a:lstStyle/>
          <a:p>
            <a:pPr rtl="0"/>
            <a:fld id="{34C99D79-8A4B-4031-B1E0-AF26F8EDF2BC}" type="slidenum">
              <a:rPr lang="tr-TR" noProof="0" smtClean="0"/>
              <a:pPr rtl="0"/>
              <a:t>25</a:t>
            </a:fld>
            <a:endParaRPr lang="tr-TR" noProof="0" dirty="0"/>
          </a:p>
        </p:txBody>
      </p:sp>
    </p:spTree>
    <p:extLst>
      <p:ext uri="{BB962C8B-B14F-4D97-AF65-F5344CB8AC3E}">
        <p14:creationId xmlns:p14="http://schemas.microsoft.com/office/powerpoint/2010/main" val="38991045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152400"/>
            <a:ext cx="10450414" cy="1295400"/>
          </a:xfrm>
        </p:spPr>
        <p:txBody>
          <a:bodyPr>
            <a:noAutofit/>
          </a:bodyPr>
          <a:lstStyle/>
          <a:p>
            <a:r>
              <a:rPr lang="tr-TR" sz="4400" dirty="0">
                <a:latin typeface="Calibri" pitchFamily="34" charset="0"/>
              </a:rPr>
              <a:t>Ergenlerde görülen beslenme bozuklukları</a:t>
            </a:r>
          </a:p>
        </p:txBody>
      </p:sp>
      <p:sp>
        <p:nvSpPr>
          <p:cNvPr id="3" name="2 İçerik Yer Tutucusu"/>
          <p:cNvSpPr>
            <a:spLocks noGrp="1"/>
          </p:cNvSpPr>
          <p:nvPr>
            <p:ph idx="1"/>
          </p:nvPr>
        </p:nvSpPr>
        <p:spPr>
          <a:xfrm>
            <a:off x="772732" y="1275008"/>
            <a:ext cx="10581068" cy="4901955"/>
          </a:xfrm>
        </p:spPr>
        <p:txBody>
          <a:bodyPr>
            <a:normAutofit fontScale="85000" lnSpcReduction="20000"/>
          </a:bodyPr>
          <a:lstStyle/>
          <a:p>
            <a:pPr algn="just">
              <a:lnSpc>
                <a:spcPct val="150000"/>
              </a:lnSpc>
            </a:pPr>
            <a:r>
              <a:rPr lang="tr-TR" dirty="0">
                <a:latin typeface="Calibri" pitchFamily="34" charset="0"/>
              </a:rPr>
              <a:t>Hayat boyu sürecek beslenme alışkanlıkları ergenlik döneminde yerleşir. Ergenlik döneminde yetersiz beslenme ya da kötü beslenme alışkanlıkları sonucunda ileriki yıllarda osteoporoz, </a:t>
            </a:r>
            <a:r>
              <a:rPr lang="tr-TR" dirty="0" err="1" smtClean="0">
                <a:latin typeface="Calibri" pitchFamily="34" charset="0"/>
              </a:rPr>
              <a:t>obezite</a:t>
            </a:r>
            <a:r>
              <a:rPr lang="tr-TR" dirty="0" smtClean="0">
                <a:latin typeface="Calibri" pitchFamily="34" charset="0"/>
              </a:rPr>
              <a:t>, </a:t>
            </a:r>
            <a:r>
              <a:rPr lang="tr-TR" dirty="0" err="1">
                <a:latin typeface="Calibri" pitchFamily="34" charset="0"/>
              </a:rPr>
              <a:t>hiperlipidemi</a:t>
            </a:r>
            <a:r>
              <a:rPr lang="tr-TR" dirty="0">
                <a:latin typeface="Calibri" pitchFamily="34" charset="0"/>
              </a:rPr>
              <a:t>, cinsel gelişimde gecikme, kalp-damar hastalıkları ve kanser önemli sorun olarak karşımıza çıkar. </a:t>
            </a:r>
            <a:endParaRPr lang="tr-TR" dirty="0" smtClean="0">
              <a:latin typeface="Calibri" pitchFamily="34" charset="0"/>
            </a:endParaRPr>
          </a:p>
          <a:p>
            <a:pPr lvl="0" algn="just">
              <a:lnSpc>
                <a:spcPct val="150000"/>
              </a:lnSpc>
            </a:pPr>
            <a:r>
              <a:rPr lang="tr-TR" dirty="0" err="1">
                <a:solidFill>
                  <a:prstClr val="black"/>
                </a:solidFill>
                <a:latin typeface="Calibri" pitchFamily="34" charset="0"/>
              </a:rPr>
              <a:t>Adolesan</a:t>
            </a:r>
            <a:r>
              <a:rPr lang="tr-TR" dirty="0">
                <a:solidFill>
                  <a:prstClr val="black"/>
                </a:solidFill>
                <a:latin typeface="Calibri" pitchFamily="34" charset="0"/>
              </a:rPr>
              <a:t> dönemde görülebilen diğer beslenme ile ilgili yeme bozuklukları arasında </a:t>
            </a:r>
            <a:r>
              <a:rPr lang="tr-TR" dirty="0" err="1">
                <a:solidFill>
                  <a:srgbClr val="FF0000"/>
                </a:solidFill>
                <a:latin typeface="Calibri" pitchFamily="34" charset="0"/>
              </a:rPr>
              <a:t>anoreksiya</a:t>
            </a:r>
            <a:r>
              <a:rPr lang="tr-TR" dirty="0">
                <a:solidFill>
                  <a:srgbClr val="FF0000"/>
                </a:solidFill>
                <a:latin typeface="Calibri" pitchFamily="34" charset="0"/>
              </a:rPr>
              <a:t> nevroza </a:t>
            </a:r>
            <a:r>
              <a:rPr lang="tr-TR" dirty="0">
                <a:solidFill>
                  <a:prstClr val="black"/>
                </a:solidFill>
                <a:latin typeface="Calibri" pitchFamily="34" charset="0"/>
              </a:rPr>
              <a:t>ve </a:t>
            </a:r>
            <a:r>
              <a:rPr lang="tr-TR" dirty="0" err="1">
                <a:solidFill>
                  <a:srgbClr val="FF0000"/>
                </a:solidFill>
                <a:latin typeface="Calibri" pitchFamily="34" charset="0"/>
              </a:rPr>
              <a:t>bulimiya</a:t>
            </a:r>
            <a:r>
              <a:rPr lang="tr-TR" dirty="0">
                <a:solidFill>
                  <a:srgbClr val="FF0000"/>
                </a:solidFill>
                <a:latin typeface="Calibri" pitchFamily="34" charset="0"/>
              </a:rPr>
              <a:t> nevroza</a:t>
            </a:r>
            <a:r>
              <a:rPr lang="tr-TR" dirty="0">
                <a:solidFill>
                  <a:prstClr val="black"/>
                </a:solidFill>
                <a:latin typeface="Calibri" pitchFamily="34" charset="0"/>
              </a:rPr>
              <a:t>, tıkanırcasına yeme, </a:t>
            </a:r>
            <a:r>
              <a:rPr lang="tr-TR" dirty="0" err="1">
                <a:solidFill>
                  <a:prstClr val="black"/>
                </a:solidFill>
                <a:latin typeface="Calibri" pitchFamily="34" charset="0"/>
              </a:rPr>
              <a:t>ortoreksiya</a:t>
            </a:r>
            <a:r>
              <a:rPr lang="tr-TR" dirty="0">
                <a:solidFill>
                  <a:prstClr val="black"/>
                </a:solidFill>
                <a:latin typeface="Calibri" pitchFamily="34" charset="0"/>
              </a:rPr>
              <a:t> yer almaktadır. </a:t>
            </a:r>
            <a:endParaRPr lang="tr-TR" dirty="0" smtClean="0">
              <a:latin typeface="Calibri" pitchFamily="34" charset="0"/>
            </a:endParaRPr>
          </a:p>
          <a:p>
            <a:pPr algn="just">
              <a:lnSpc>
                <a:spcPct val="150000"/>
              </a:lnSpc>
            </a:pPr>
            <a:r>
              <a:rPr lang="tr-TR" dirty="0" smtClean="0">
                <a:latin typeface="Calibri" pitchFamily="34" charset="0"/>
              </a:rPr>
              <a:t>Her </a:t>
            </a:r>
            <a:r>
              <a:rPr lang="tr-TR" dirty="0">
                <a:latin typeface="Calibri" pitchFamily="34" charset="0"/>
              </a:rPr>
              <a:t>grup besini içeren sağlıklı bir diyet ve düzenli yapılan </a:t>
            </a:r>
            <a:r>
              <a:rPr lang="tr-TR" dirty="0" smtClean="0">
                <a:latin typeface="Calibri" pitchFamily="34" charset="0"/>
              </a:rPr>
              <a:t>fiziksel </a:t>
            </a:r>
            <a:r>
              <a:rPr lang="tr-TR" dirty="0">
                <a:latin typeface="Calibri" pitchFamily="34" charset="0"/>
              </a:rPr>
              <a:t>egzersiz ergenlerin sağlıklı büyüme ve gelişmesini sağlayacaktır. </a:t>
            </a:r>
          </a:p>
        </p:txBody>
      </p:sp>
      <p:sp>
        <p:nvSpPr>
          <p:cNvPr id="4" name="3 Slayt Numarası Yer Tutucusu"/>
          <p:cNvSpPr>
            <a:spLocks noGrp="1"/>
          </p:cNvSpPr>
          <p:nvPr>
            <p:ph type="sldNum" sz="quarter" idx="12"/>
          </p:nvPr>
        </p:nvSpPr>
        <p:spPr/>
        <p:txBody>
          <a:bodyPr/>
          <a:lstStyle/>
          <a:p>
            <a:pPr rtl="0"/>
            <a:fld id="{34C99D79-8A4B-4031-B1E0-AF26F8EDF2BC}" type="slidenum">
              <a:rPr lang="tr-TR" noProof="0" smtClean="0"/>
              <a:pPr rtl="0"/>
              <a:t>26</a:t>
            </a:fld>
            <a:endParaRPr lang="tr-TR" noProof="0" dirty="0"/>
          </a:p>
        </p:txBody>
      </p:sp>
    </p:spTree>
    <p:extLst>
      <p:ext uri="{BB962C8B-B14F-4D97-AF65-F5344CB8AC3E}">
        <p14:creationId xmlns:p14="http://schemas.microsoft.com/office/powerpoint/2010/main" val="795565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5"/>
            <a:ext cx="10933090" cy="1325563"/>
          </a:xfrm>
        </p:spPr>
        <p:txBody>
          <a:bodyPr/>
          <a:lstStyle/>
          <a:p>
            <a:pPr algn="ctr"/>
            <a:r>
              <a:rPr lang="tr-TR" sz="3600" b="1" dirty="0" smtClean="0"/>
              <a:t>Özel </a:t>
            </a:r>
            <a:r>
              <a:rPr lang="tr-TR" sz="3600" b="1" dirty="0" err="1" smtClean="0"/>
              <a:t>gereksinimli</a:t>
            </a:r>
            <a:r>
              <a:rPr lang="tr-TR" sz="3600" b="1" dirty="0" smtClean="0"/>
              <a:t> çocukların yaşadıkları beslenme problemleri</a:t>
            </a:r>
            <a:endParaRPr lang="tr-TR" sz="3600" b="1" dirty="0"/>
          </a:p>
        </p:txBody>
      </p:sp>
      <p:sp>
        <p:nvSpPr>
          <p:cNvPr id="3" name="2 İçerik Yer Tutucusu"/>
          <p:cNvSpPr>
            <a:spLocks noGrp="1"/>
          </p:cNvSpPr>
          <p:nvPr>
            <p:ph idx="1"/>
          </p:nvPr>
        </p:nvSpPr>
        <p:spPr/>
        <p:txBody>
          <a:bodyPr>
            <a:normAutofit fontScale="92500" lnSpcReduction="10000"/>
          </a:bodyPr>
          <a:lstStyle/>
          <a:p>
            <a:pPr algn="just">
              <a:lnSpc>
                <a:spcPct val="110000"/>
              </a:lnSpc>
            </a:pPr>
            <a:r>
              <a:rPr lang="tr-TR" dirty="0" smtClean="0"/>
              <a:t>Engelli çocuklarda </a:t>
            </a:r>
            <a:r>
              <a:rPr lang="tr-TR" dirty="0" err="1" smtClean="0"/>
              <a:t>obeziteden</a:t>
            </a:r>
            <a:r>
              <a:rPr lang="tr-TR" dirty="0" smtClean="0"/>
              <a:t> </a:t>
            </a:r>
            <a:r>
              <a:rPr lang="tr-TR" dirty="0" err="1" smtClean="0"/>
              <a:t>malnütrisyona</a:t>
            </a:r>
            <a:r>
              <a:rPr lang="tr-TR" dirty="0" smtClean="0"/>
              <a:t> kadar geniş bir yelpazede beslenme sorunları görüldüğü bilinmektedir. Sağlıklı çocukların %25-30’unda görülen beslenmeye ilişkin sorunlar, engelli çocuklarda %30-80’lere kadar çıkabilmektedir. </a:t>
            </a:r>
          </a:p>
          <a:p>
            <a:pPr algn="just">
              <a:lnSpc>
                <a:spcPct val="110000"/>
              </a:lnSpc>
            </a:pPr>
            <a:r>
              <a:rPr lang="tr-TR" dirty="0" smtClean="0"/>
              <a:t>Özellikle bozulmuş oral fonksiyonlar ve yutma bozukluğu ile giden nörolojik hastalıklar engelli bireyin </a:t>
            </a:r>
            <a:r>
              <a:rPr lang="tr-TR" dirty="0" smtClean="0">
                <a:solidFill>
                  <a:srgbClr val="FF0000"/>
                </a:solidFill>
              </a:rPr>
              <a:t>kendi kendine yemek yemesini zorlaştırmakta</a:t>
            </a:r>
            <a:r>
              <a:rPr lang="tr-TR" dirty="0" smtClean="0"/>
              <a:t>, </a:t>
            </a:r>
            <a:r>
              <a:rPr lang="tr-TR" dirty="0" smtClean="0">
                <a:solidFill>
                  <a:srgbClr val="FF0000"/>
                </a:solidFill>
              </a:rPr>
              <a:t>kusma</a:t>
            </a:r>
            <a:r>
              <a:rPr lang="tr-TR" dirty="0" smtClean="0"/>
              <a:t> veya </a:t>
            </a:r>
            <a:r>
              <a:rPr lang="tr-TR" dirty="0" err="1" smtClean="0">
                <a:solidFill>
                  <a:srgbClr val="FF0000"/>
                </a:solidFill>
              </a:rPr>
              <a:t>aspire</a:t>
            </a:r>
            <a:r>
              <a:rPr lang="tr-TR" dirty="0" smtClean="0">
                <a:solidFill>
                  <a:srgbClr val="FF0000"/>
                </a:solidFill>
              </a:rPr>
              <a:t> etme </a:t>
            </a:r>
            <a:r>
              <a:rPr lang="tr-TR" dirty="0" smtClean="0"/>
              <a:t>gibi sonuçlar ve engelli çocuklar aynı zamanda yiyecek tercihlerini tam olarak belirtememekte ve aileleri çocuğu sakinleştirmek için istediği her türlü yiyeceği (bisküvi, cips, şekerli yiyecekler vb) vermektedir. (</a:t>
            </a:r>
            <a:r>
              <a:rPr lang="tr-TR" dirty="0" err="1" smtClean="0"/>
              <a:t>Özcebe</a:t>
            </a:r>
            <a:r>
              <a:rPr lang="tr-TR" dirty="0" smtClean="0"/>
              <a:t> H, Çoban T. 2019)</a:t>
            </a:r>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solidFill>
                  <a:prstClr val="black">
                    <a:tint val="75000"/>
                  </a:prstClr>
                </a:solidFill>
              </a:rPr>
              <a:pPr/>
              <a:t>27</a:t>
            </a:fld>
            <a:endParaRPr lang="tr-TR">
              <a:solidFill>
                <a:prstClr val="black">
                  <a:tint val="75000"/>
                </a:prstClr>
              </a:solidFill>
            </a:endParaRPr>
          </a:p>
        </p:txBody>
      </p:sp>
    </p:spTree>
    <p:extLst>
      <p:ext uri="{BB962C8B-B14F-4D97-AF65-F5344CB8AC3E}">
        <p14:creationId xmlns:p14="http://schemas.microsoft.com/office/powerpoint/2010/main" val="632814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Engellilerde beslenmede öneriler;</a:t>
            </a:r>
            <a:endParaRPr lang="tr-TR" dirty="0"/>
          </a:p>
        </p:txBody>
      </p:sp>
      <p:sp>
        <p:nvSpPr>
          <p:cNvPr id="3" name="2 İçerik Yer Tutucusu"/>
          <p:cNvSpPr>
            <a:spLocks noGrp="1"/>
          </p:cNvSpPr>
          <p:nvPr>
            <p:ph idx="1"/>
          </p:nvPr>
        </p:nvSpPr>
        <p:spPr/>
        <p:txBody>
          <a:bodyPr/>
          <a:lstStyle/>
          <a:p>
            <a:pPr algn="just"/>
            <a:r>
              <a:rPr lang="tr-TR" dirty="0" smtClean="0"/>
              <a:t>Günlük öğün sayısı arttırılmalı, gece beslenme desteği verilmeli (ihtiyacı varsa), yaşa uygun iyi kalite protein içeren besinler ile vitamin ve mineral desteği sağlanmalı, besin alımının zorluğu nedeniyle </a:t>
            </a:r>
            <a:r>
              <a:rPr lang="tr-TR" dirty="0" err="1" smtClean="0"/>
              <a:t>gastrostomi</a:t>
            </a:r>
            <a:r>
              <a:rPr lang="tr-TR" dirty="0" smtClean="0"/>
              <a:t> tüpleri veya </a:t>
            </a:r>
            <a:r>
              <a:rPr lang="tr-TR" dirty="0" err="1" smtClean="0"/>
              <a:t>nazogastrik</a:t>
            </a:r>
            <a:r>
              <a:rPr lang="tr-TR" dirty="0" smtClean="0"/>
              <a:t> tüpler uygulanmalıdır. Ayrıca engel durumu ve ihtiyacına göre yeterli enerji içeren, vücutta yapılmayan maddeler (elzem yağ asitleri ve bazı vitaminler) eklenerek, kayıpları karşılamaya yetecek miktarda su ve organik maddeler içeren ve vücut proteinlerinin korunmasını sağlayacak miktarda aminoasit sağlayan dengeli bir diyet verilmelidir.</a:t>
            </a:r>
            <a:endParaRPr lang="tr-TR" dirty="0"/>
          </a:p>
        </p:txBody>
      </p:sp>
      <p:sp>
        <p:nvSpPr>
          <p:cNvPr id="4" name="3 Slayt Numarası Yer Tutucusu"/>
          <p:cNvSpPr>
            <a:spLocks noGrp="1"/>
          </p:cNvSpPr>
          <p:nvPr>
            <p:ph type="sldNum" sz="quarter" idx="12"/>
          </p:nvPr>
        </p:nvSpPr>
        <p:spPr/>
        <p:txBody>
          <a:bodyPr/>
          <a:lstStyle/>
          <a:p>
            <a:fld id="{0C7892E8-722E-4040-B6E3-0043D76D37F0}" type="slidenum">
              <a:rPr lang="tr-TR" smtClean="0"/>
              <a:pPr/>
              <a:t>28</a:t>
            </a:fld>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dirty="0" smtClean="0"/>
              <a:t>Özel gereksinimli çocukların yaşadıkları beslenme problemleri</a:t>
            </a:r>
            <a:endParaRPr lang="tr-TR" sz="3600" dirty="0"/>
          </a:p>
        </p:txBody>
      </p:sp>
      <p:sp>
        <p:nvSpPr>
          <p:cNvPr id="3" name="2 İçerik Yer Tutucusu"/>
          <p:cNvSpPr>
            <a:spLocks noGrp="1"/>
          </p:cNvSpPr>
          <p:nvPr>
            <p:ph idx="1"/>
          </p:nvPr>
        </p:nvSpPr>
        <p:spPr/>
        <p:txBody>
          <a:bodyPr/>
          <a:lstStyle/>
          <a:p>
            <a:pPr algn="just"/>
            <a:r>
              <a:rPr lang="tr-TR" dirty="0" smtClean="0"/>
              <a:t>Okullarda kaynaştırma eğitimi uygulanmasına, her çocuğun bireysel özellikleri dikkate alınarak ve çocuğun özgün ihtiyaçları karşılandıktan sonra başlanmasının önemi vurgulanmaktadır.</a:t>
            </a:r>
          </a:p>
          <a:p>
            <a:pPr algn="just">
              <a:buNone/>
            </a:pPr>
            <a:r>
              <a:rPr lang="tr-TR" dirty="0" smtClean="0"/>
              <a:t>	Çocuğun özgün gereksinimlerinin yanında, okulun fiziki yapısı, malzemelerin yeterliliği, öğretmen sayısı, sağlık personeline ulaşım, öğretmen ve idarenin tutumu, aile ve öğretmenin iletişimi de önem taşımaktadır.</a:t>
            </a:r>
          </a:p>
          <a:p>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solidFill>
                  <a:prstClr val="black">
                    <a:tint val="75000"/>
                  </a:prstClr>
                </a:solidFill>
              </a:rPr>
              <a:pPr/>
              <a:t>29</a:t>
            </a:fld>
            <a:endParaRPr lang="tr-TR">
              <a:solidFill>
                <a:prstClr val="black">
                  <a:tint val="75000"/>
                </a:prstClr>
              </a:solidFill>
            </a:endParaRPr>
          </a:p>
        </p:txBody>
      </p:sp>
    </p:spTree>
    <p:extLst>
      <p:ext uri="{BB962C8B-B14F-4D97-AF65-F5344CB8AC3E}">
        <p14:creationId xmlns:p14="http://schemas.microsoft.com/office/powerpoint/2010/main" val="3505027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F5F77DB-CB31-4437-B802-DDF5E589BDCA}"/>
              </a:ext>
            </a:extLst>
          </p:cNvPr>
          <p:cNvSpPr>
            <a:spLocks noGrp="1"/>
          </p:cNvSpPr>
          <p:nvPr>
            <p:ph type="title"/>
          </p:nvPr>
        </p:nvSpPr>
        <p:spPr/>
        <p:txBody>
          <a:bodyPr/>
          <a:lstStyle/>
          <a:p>
            <a:r>
              <a:rPr lang="tr-TR" b="1" dirty="0"/>
              <a:t> </a:t>
            </a:r>
          </a:p>
        </p:txBody>
      </p:sp>
      <p:sp>
        <p:nvSpPr>
          <p:cNvPr id="3" name="İçerik Yer Tutucusu 2">
            <a:extLst>
              <a:ext uri="{FF2B5EF4-FFF2-40B4-BE49-F238E27FC236}">
                <a16:creationId xmlns="" xmlns:a16="http://schemas.microsoft.com/office/drawing/2014/main" id="{A116EE70-F58E-44AE-86D3-23BC65747114}"/>
              </a:ext>
            </a:extLst>
          </p:cNvPr>
          <p:cNvSpPr>
            <a:spLocks noGrp="1"/>
          </p:cNvSpPr>
          <p:nvPr>
            <p:ph idx="1"/>
          </p:nvPr>
        </p:nvSpPr>
        <p:spPr>
          <a:xfrm>
            <a:off x="785948" y="557884"/>
            <a:ext cx="10515600" cy="5510448"/>
          </a:xfrm>
        </p:spPr>
        <p:txBody>
          <a:bodyPr>
            <a:normAutofit lnSpcReduction="10000"/>
          </a:bodyPr>
          <a:lstStyle/>
          <a:p>
            <a:pPr marL="0" indent="0">
              <a:buNone/>
            </a:pPr>
            <a:r>
              <a:rPr lang="tr-TR" b="1" u="sng" dirty="0">
                <a:solidFill>
                  <a:srgbClr val="FF0000"/>
                </a:solidFill>
              </a:rPr>
              <a:t>Amaç</a:t>
            </a:r>
          </a:p>
          <a:p>
            <a:pPr marL="0" indent="0">
              <a:buNone/>
            </a:pPr>
            <a:r>
              <a:rPr lang="tr-TR" dirty="0"/>
              <a:t>Öğretmenlerde sağlıklı beslenme ve fiziksel aktivite-aile eğitimlerine yönelik beceri kazandırılması</a:t>
            </a:r>
          </a:p>
          <a:p>
            <a:pPr marL="0" indent="0">
              <a:buNone/>
            </a:pPr>
            <a:r>
              <a:rPr lang="tr-TR" b="1" u="sng" dirty="0">
                <a:solidFill>
                  <a:srgbClr val="FF0000"/>
                </a:solidFill>
              </a:rPr>
              <a:t>Hedefler:</a:t>
            </a:r>
          </a:p>
          <a:p>
            <a:pPr>
              <a:buFont typeface="Wingdings" panose="05000000000000000000" pitchFamily="2" charset="2"/>
              <a:buChar char="ü"/>
            </a:pPr>
            <a:r>
              <a:rPr lang="tr-TR" dirty="0"/>
              <a:t>Çocuklarda yaş gruplarına özgü önerilen fiziksel aktivite düzeylerini açıklar.</a:t>
            </a:r>
          </a:p>
          <a:p>
            <a:pPr>
              <a:buFont typeface="Wingdings" panose="05000000000000000000" pitchFamily="2" charset="2"/>
              <a:buChar char="ü"/>
            </a:pPr>
            <a:r>
              <a:rPr lang="tr-TR" dirty="0"/>
              <a:t>Çocuğun gelişimsel dönemine özgü beslenme gereksinimlerine yönelik aileyi bilgilendirir.</a:t>
            </a:r>
          </a:p>
          <a:p>
            <a:pPr>
              <a:buFont typeface="Wingdings" panose="05000000000000000000" pitchFamily="2" charset="2"/>
              <a:buChar char="ü"/>
            </a:pPr>
            <a:r>
              <a:rPr lang="tr-TR" dirty="0"/>
              <a:t>Sağlıklı beslenme ve fiziksel aktivite konularında aile aktiviteleri planlayabilir.</a:t>
            </a:r>
          </a:p>
          <a:p>
            <a:pPr>
              <a:buFont typeface="Wingdings" panose="05000000000000000000" pitchFamily="2" charset="2"/>
              <a:buChar char="ü"/>
            </a:pPr>
            <a:r>
              <a:rPr lang="tr-TR" dirty="0"/>
              <a:t>Ailelerin çocuklarda sağlıklı beslenme desteğini değerlendirebilir.</a:t>
            </a:r>
          </a:p>
          <a:p>
            <a:pPr>
              <a:buFont typeface="Wingdings" panose="05000000000000000000" pitchFamily="2" charset="2"/>
              <a:buChar char="ü"/>
            </a:pPr>
            <a:r>
              <a:rPr lang="tr-TR" dirty="0"/>
              <a:t>Sağlıklı problemi olan ve özel </a:t>
            </a:r>
            <a:r>
              <a:rPr lang="tr-TR" dirty="0" err="1"/>
              <a:t>gereksinimli</a:t>
            </a:r>
            <a:r>
              <a:rPr lang="tr-TR" dirty="0"/>
              <a:t> çocuklarda beslenme desteğine yönelik okul-aile işbirliğini sağlar.</a:t>
            </a:r>
          </a:p>
          <a:p>
            <a:pPr marL="0" indent="0">
              <a:buNone/>
            </a:pPr>
            <a:endParaRPr lang="tr-TR" dirty="0"/>
          </a:p>
          <a:p>
            <a:pPr marL="0" indent="0">
              <a:buNone/>
            </a:pPr>
            <a:endParaRPr lang="tr-TR" dirty="0"/>
          </a:p>
        </p:txBody>
      </p:sp>
      <p:sp>
        <p:nvSpPr>
          <p:cNvPr id="4" name="Slayt Numarası Yer Tutucusu 3">
            <a:extLst>
              <a:ext uri="{FF2B5EF4-FFF2-40B4-BE49-F238E27FC236}">
                <a16:creationId xmlns="" xmlns:a16="http://schemas.microsoft.com/office/drawing/2014/main" id="{8BC2E4A7-5458-4B95-ADC1-2C878812A038}"/>
              </a:ext>
            </a:extLst>
          </p:cNvPr>
          <p:cNvSpPr>
            <a:spLocks noGrp="1"/>
          </p:cNvSpPr>
          <p:nvPr>
            <p:ph type="sldNum" sz="quarter" idx="12"/>
          </p:nvPr>
        </p:nvSpPr>
        <p:spPr/>
        <p:txBody>
          <a:bodyPr/>
          <a:lstStyle/>
          <a:p>
            <a:fld id="{F724BEC1-9A37-406E-936E-2E070718D182}" type="slidenum">
              <a:rPr lang="tr-TR" smtClean="0"/>
              <a:pPr/>
              <a:t>3</a:t>
            </a:fld>
            <a:endParaRPr lang="tr-TR"/>
          </a:p>
        </p:txBody>
      </p:sp>
    </p:spTree>
    <p:extLst>
      <p:ext uri="{BB962C8B-B14F-4D97-AF65-F5344CB8AC3E}">
        <p14:creationId xmlns:p14="http://schemas.microsoft.com/office/powerpoint/2010/main" val="15495797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t>Beslenme Bozukluğu Sebepleri</a:t>
            </a:r>
            <a:endParaRPr lang="tr-TR" sz="4000" b="1" dirty="0"/>
          </a:p>
        </p:txBody>
      </p:sp>
      <p:sp>
        <p:nvSpPr>
          <p:cNvPr id="3" name="2 İçerik Yer Tutucusu"/>
          <p:cNvSpPr>
            <a:spLocks noGrp="1"/>
          </p:cNvSpPr>
          <p:nvPr>
            <p:ph idx="1"/>
          </p:nvPr>
        </p:nvSpPr>
        <p:spPr/>
        <p:txBody>
          <a:bodyPr/>
          <a:lstStyle/>
          <a:p>
            <a:pPr algn="just">
              <a:lnSpc>
                <a:spcPct val="100000"/>
              </a:lnSpc>
            </a:pPr>
            <a:r>
              <a:rPr lang="tr-TR" dirty="0" smtClean="0"/>
              <a:t>Beslenme bozukluklarının temel nedenleri olarak ailesel, psikolojik, biyolojik ve sosyokültürel faktörler gösterilmektedir. Psikolojik faktörler arasında kişilik, erken travma ve gelişimsel örüntüler gibi nedenler varken, ailesel ve biyolojik faktörlerin kökeninde daha çok anne ve baba yer almaktadır. Sosyokültürel etmenler arasında ise okul çevresi, öğretmenler, arkadaşlar, toplumun alışkanlıkları, değerleri ve bunları etkileyen güçlü bir medya unsuru bulunmaktadır (Austin ve </a:t>
            </a:r>
            <a:r>
              <a:rPr lang="tr-TR" dirty="0" err="1" smtClean="0"/>
              <a:t>Sciarra</a:t>
            </a:r>
            <a:r>
              <a:rPr lang="tr-TR" dirty="0" smtClean="0"/>
              <a:t>, 2013)</a:t>
            </a:r>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30</a:t>
            </a:fld>
            <a:endParaRPr lang="tr-T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Beslenme Bozukluğu Sebepleri</a:t>
            </a:r>
            <a:endParaRPr lang="tr-TR" dirty="0"/>
          </a:p>
        </p:txBody>
      </p:sp>
      <p:sp>
        <p:nvSpPr>
          <p:cNvPr id="3" name="2 İçerik Yer Tutucusu"/>
          <p:cNvSpPr>
            <a:spLocks noGrp="1"/>
          </p:cNvSpPr>
          <p:nvPr>
            <p:ph idx="1"/>
          </p:nvPr>
        </p:nvSpPr>
        <p:spPr/>
        <p:txBody>
          <a:bodyPr/>
          <a:lstStyle/>
          <a:p>
            <a:pPr algn="just"/>
            <a:r>
              <a:rPr lang="tr-TR" dirty="0" smtClean="0"/>
              <a:t>Teknolojinin yaygınlaşması internete ulaşımı kolaylaştırmakta ve beraberinde televizyon, internet, mobil ve sosyal medya bağımlılığı gibi literatüre geçen çok sayıda bağımlılığın; ortaya çıkmasına neden olmuştur. Dolayısıyla ekran başında geçen süre artmış bu durum başta fiziksel hareketsizlik olmak üzere, </a:t>
            </a:r>
            <a:r>
              <a:rPr lang="tr-TR" dirty="0" err="1" smtClean="0"/>
              <a:t>psikososyal</a:t>
            </a:r>
            <a:r>
              <a:rPr lang="tr-TR" dirty="0" smtClean="0"/>
              <a:t> bozukluklar, uyku kalitesinin azalması, beslenme alışkanlıklarının değişimi ve sağlıklı olmayan besinlerin tüketiminde artış meydana gelmesi ile sonuçlanmıştır.</a:t>
            </a:r>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31</a:t>
            </a:fld>
            <a:endParaRPr 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Beslenme Bozuklukları Sebepleri</a:t>
            </a:r>
            <a:endParaRPr lang="tr-TR" dirty="0"/>
          </a:p>
        </p:txBody>
      </p:sp>
      <p:sp>
        <p:nvSpPr>
          <p:cNvPr id="3" name="2 İçerik Yer Tutucusu"/>
          <p:cNvSpPr>
            <a:spLocks noGrp="1"/>
          </p:cNvSpPr>
          <p:nvPr>
            <p:ph idx="1"/>
          </p:nvPr>
        </p:nvSpPr>
        <p:spPr/>
        <p:txBody>
          <a:bodyPr>
            <a:normAutofit/>
          </a:bodyPr>
          <a:lstStyle/>
          <a:p>
            <a:pPr algn="just">
              <a:lnSpc>
                <a:spcPct val="100000"/>
              </a:lnSpc>
            </a:pPr>
            <a:r>
              <a:rPr lang="tr-TR" dirty="0" smtClean="0"/>
              <a:t>Çocukların teknolojiyi kullanma ve diğer aktiviteler arasındaki dengeyi kurmada ebeveynlere büyük görev ve sorumluluklar düşmektedir. Bu nedenle ebeveynlerin medya kullanımının olası zararları konusunda bilinçlendirilmeleri, çocuklarıyla mümkün olduğunca aktif zaman geçirmeleri, kendilerinin vakit bulamadıkları durumlarda ise çocuğun başka bir yetişkin veya arkadaşı ile oynamasını sağlayarak aktif bir yaşamın desteklenmesi tavsiye edilebilir. (</a:t>
            </a:r>
            <a:r>
              <a:rPr lang="tr-TR" dirty="0" err="1" smtClean="0"/>
              <a:t>Meydanlıoğlu</a:t>
            </a:r>
            <a:r>
              <a:rPr lang="tr-TR" dirty="0" smtClean="0"/>
              <a:t> A. 2015)</a:t>
            </a:r>
          </a:p>
        </p:txBody>
      </p:sp>
      <p:sp>
        <p:nvSpPr>
          <p:cNvPr id="4" name="Slayt Numarası Yer Tutucusu 3"/>
          <p:cNvSpPr>
            <a:spLocks noGrp="1"/>
          </p:cNvSpPr>
          <p:nvPr>
            <p:ph type="sldNum" sz="quarter" idx="12"/>
          </p:nvPr>
        </p:nvSpPr>
        <p:spPr/>
        <p:txBody>
          <a:bodyPr/>
          <a:lstStyle/>
          <a:p>
            <a:fld id="{0C7892E8-722E-4040-B6E3-0043D76D37F0}" type="slidenum">
              <a:rPr lang="tr-TR" smtClean="0"/>
              <a:pPr/>
              <a:t>32</a:t>
            </a:fld>
            <a:endParaRPr lang="tr-T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Beslenme Bozukluklarında Medyanın Rolü</a:t>
            </a:r>
            <a:endParaRPr lang="tr-TR" dirty="0"/>
          </a:p>
        </p:txBody>
      </p:sp>
      <p:sp>
        <p:nvSpPr>
          <p:cNvPr id="3" name="2 İçerik Yer Tutucusu"/>
          <p:cNvSpPr>
            <a:spLocks noGrp="1"/>
          </p:cNvSpPr>
          <p:nvPr>
            <p:ph idx="1"/>
          </p:nvPr>
        </p:nvSpPr>
        <p:spPr>
          <a:xfrm>
            <a:off x="489397" y="1596980"/>
            <a:ext cx="11449318" cy="4958366"/>
          </a:xfrm>
        </p:spPr>
        <p:txBody>
          <a:bodyPr>
            <a:normAutofit/>
          </a:bodyPr>
          <a:lstStyle/>
          <a:p>
            <a:pPr algn="just"/>
            <a:r>
              <a:rPr lang="tr-TR" dirty="0" smtClean="0"/>
              <a:t>Medya araçlarında özellikle televizyonlarda yayınlanan </a:t>
            </a:r>
            <a:r>
              <a:rPr lang="tr-TR" dirty="0" smtClean="0">
                <a:solidFill>
                  <a:srgbClr val="FF0000"/>
                </a:solidFill>
              </a:rPr>
              <a:t>gıda reklamları </a:t>
            </a:r>
            <a:r>
              <a:rPr lang="tr-TR" dirty="0" smtClean="0"/>
              <a:t>okul öncesi ve okul çağı çocukları etkilemeye yönelik mesajlar içermektedir. Bu reklamlar çocukların beslenme alışkanlıklarını ve bu besinleri tüketme kararlarını olumlu veya olumsuz etkilemektedir. Çocuklar reklamlarda gördükleri ürünlere sahip olmak istemektedir ve aileler de reklamlar ile sağlıksız olmadığına inandırıldıkları bu ürünleri almaya yönlendirilmektedir. </a:t>
            </a:r>
          </a:p>
          <a:p>
            <a:pPr algn="just"/>
            <a:r>
              <a:rPr lang="tr-TR" dirty="0" smtClean="0"/>
              <a:t>Bunlar sonucunda çocuklar sağlıklı ve çeşitli beslenme yerine </a:t>
            </a:r>
            <a:r>
              <a:rPr lang="tr-TR" dirty="0" smtClean="0">
                <a:solidFill>
                  <a:srgbClr val="FF0000"/>
                </a:solidFill>
              </a:rPr>
              <a:t>tek tip ve katkı maddeleri içeren hazır gıdalar yoğunluklu beslenmektedir. </a:t>
            </a:r>
            <a:r>
              <a:rPr lang="tr-TR" dirty="0" smtClean="0"/>
              <a:t>Uzun süreler televizyon izlemek fiziksel aktiviteyi de azaltmakta ve şeker ve birçok katkı maddesi içeren hazır gıdaların tüketimini arttırmaktadır.</a:t>
            </a:r>
          </a:p>
        </p:txBody>
      </p:sp>
      <p:sp>
        <p:nvSpPr>
          <p:cNvPr id="4" name="Slayt Numarası Yer Tutucusu 3"/>
          <p:cNvSpPr>
            <a:spLocks noGrp="1"/>
          </p:cNvSpPr>
          <p:nvPr>
            <p:ph type="sldNum" sz="quarter" idx="12"/>
          </p:nvPr>
        </p:nvSpPr>
        <p:spPr/>
        <p:txBody>
          <a:bodyPr/>
          <a:lstStyle/>
          <a:p>
            <a:fld id="{0C7892E8-722E-4040-B6E3-0043D76D37F0}" type="slidenum">
              <a:rPr lang="tr-TR" smtClean="0"/>
              <a:pPr/>
              <a:t>33</a:t>
            </a:fld>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Beslenme Bozukluklarında Medyanın Rolü</a:t>
            </a:r>
            <a:endParaRPr lang="tr-TR" b="1" dirty="0"/>
          </a:p>
        </p:txBody>
      </p:sp>
      <p:sp>
        <p:nvSpPr>
          <p:cNvPr id="3" name="2 İçerik Yer Tutucusu"/>
          <p:cNvSpPr>
            <a:spLocks noGrp="1"/>
          </p:cNvSpPr>
          <p:nvPr>
            <p:ph idx="1"/>
          </p:nvPr>
        </p:nvSpPr>
        <p:spPr/>
        <p:txBody>
          <a:bodyPr/>
          <a:lstStyle/>
          <a:p>
            <a:pPr algn="just">
              <a:lnSpc>
                <a:spcPct val="150000"/>
              </a:lnSpc>
            </a:pPr>
            <a:r>
              <a:rPr lang="tr-TR" dirty="0" smtClean="0"/>
              <a:t>Yapılan çalışmalarda çocuklarda beslenme eğitiminde alternatif medya müdahalelerine ihtiyaç duyulduğu, beslenme eğitimi, aile etkileşimi ve medya okuryazarlığını içeren eğitimlerin medyanın yarattığı etkiyi azaltılacağı savunulmuştur (Şahin M K, Çoban AE, Karaman N G. 2018)</a:t>
            </a:r>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34</a:t>
            </a:fld>
            <a:endParaRPr lang="tr-T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F84BDE68-372B-4F79-AFFB-99B36B0AC8D3}"/>
              </a:ext>
            </a:extLst>
          </p:cNvPr>
          <p:cNvSpPr>
            <a:spLocks noGrp="1"/>
          </p:cNvSpPr>
          <p:nvPr>
            <p:ph type="ctrTitle"/>
          </p:nvPr>
        </p:nvSpPr>
        <p:spPr>
          <a:xfrm>
            <a:off x="1430216" y="1927348"/>
            <a:ext cx="9144000" cy="2387600"/>
          </a:xfrm>
        </p:spPr>
        <p:txBody>
          <a:bodyPr/>
          <a:lstStyle/>
          <a:p>
            <a:r>
              <a:rPr lang="tr-TR" b="1" dirty="0">
                <a:latin typeface="+mn-lt"/>
              </a:rPr>
              <a:t>Uyku Problemleri ve Çözüm Yolları</a:t>
            </a:r>
          </a:p>
        </p:txBody>
      </p:sp>
      <p:sp>
        <p:nvSpPr>
          <p:cNvPr id="5" name="4 Slayt Numarası Yer Tutucusu"/>
          <p:cNvSpPr>
            <a:spLocks noGrp="1"/>
          </p:cNvSpPr>
          <p:nvPr>
            <p:ph type="sldNum" sz="quarter" idx="12"/>
          </p:nvPr>
        </p:nvSpPr>
        <p:spPr/>
        <p:txBody>
          <a:bodyPr/>
          <a:lstStyle/>
          <a:p>
            <a:fld id="{F724BEC1-9A37-406E-936E-2E070718D182}" type="slidenum">
              <a:rPr lang="tr-TR" smtClean="0"/>
              <a:pPr/>
              <a:t>35</a:t>
            </a:fld>
            <a:endParaRPr lang="tr-TR"/>
          </a:p>
        </p:txBody>
      </p:sp>
    </p:spTree>
    <p:extLst>
      <p:ext uri="{BB962C8B-B14F-4D97-AF65-F5344CB8AC3E}">
        <p14:creationId xmlns:p14="http://schemas.microsoft.com/office/powerpoint/2010/main" val="13056335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85BF7E05-684C-4471-8855-34E65D565322}"/>
              </a:ext>
            </a:extLst>
          </p:cNvPr>
          <p:cNvSpPr>
            <a:spLocks noGrp="1"/>
          </p:cNvSpPr>
          <p:nvPr>
            <p:ph type="title"/>
          </p:nvPr>
        </p:nvSpPr>
        <p:spPr/>
        <p:txBody>
          <a:bodyPr/>
          <a:lstStyle/>
          <a:p>
            <a:r>
              <a:rPr lang="tr-TR" b="1" dirty="0">
                <a:latin typeface="+mn-lt"/>
              </a:rPr>
              <a:t>Uyku Problemi</a:t>
            </a:r>
          </a:p>
        </p:txBody>
      </p:sp>
      <p:sp>
        <p:nvSpPr>
          <p:cNvPr id="3" name="İçerik Yer Tutucusu 2">
            <a:extLst>
              <a:ext uri="{FF2B5EF4-FFF2-40B4-BE49-F238E27FC236}">
                <a16:creationId xmlns="" xmlns:a16="http://schemas.microsoft.com/office/drawing/2014/main" id="{A74E8839-7FD1-40B6-AD96-CDC8422C4D2B}"/>
              </a:ext>
            </a:extLst>
          </p:cNvPr>
          <p:cNvSpPr>
            <a:spLocks noGrp="1"/>
          </p:cNvSpPr>
          <p:nvPr>
            <p:ph idx="1"/>
          </p:nvPr>
        </p:nvSpPr>
        <p:spPr/>
        <p:txBody>
          <a:bodyPr/>
          <a:lstStyle/>
          <a:p>
            <a:pPr algn="just"/>
            <a:r>
              <a:rPr lang="tr-TR" dirty="0">
                <a:solidFill>
                  <a:srgbClr val="000000"/>
                </a:solidFill>
              </a:rPr>
              <a:t>Uyku bozuklukları çocukluk ve ergenlik döneminde yaygın görülen bir sorundur.</a:t>
            </a:r>
          </a:p>
          <a:p>
            <a:pPr algn="just"/>
            <a:r>
              <a:rPr lang="tr-TR" dirty="0">
                <a:solidFill>
                  <a:prstClr val="black"/>
                </a:solidFill>
              </a:rPr>
              <a:t>Yetersiz uyku çocuğun </a:t>
            </a:r>
            <a:r>
              <a:rPr lang="tr-TR" dirty="0" err="1">
                <a:solidFill>
                  <a:prstClr val="black"/>
                </a:solidFill>
              </a:rPr>
              <a:t>biyo</a:t>
            </a:r>
            <a:r>
              <a:rPr lang="tr-TR" dirty="0">
                <a:solidFill>
                  <a:prstClr val="black"/>
                </a:solidFill>
              </a:rPr>
              <a:t>-</a:t>
            </a:r>
            <a:r>
              <a:rPr lang="tr-TR" dirty="0" err="1">
                <a:solidFill>
                  <a:prstClr val="black"/>
                </a:solidFill>
              </a:rPr>
              <a:t>psiko</a:t>
            </a:r>
            <a:r>
              <a:rPr lang="tr-TR" dirty="0">
                <a:solidFill>
                  <a:prstClr val="black"/>
                </a:solidFill>
              </a:rPr>
              <a:t>-sosyal sağlığını, aile-akran-öğretmen  ilişkilerini, günlük yaşam aktivitelerini, davranışlarını bütünüyle olumsuz etkileyebilecek bir unsurdur. </a:t>
            </a:r>
          </a:p>
          <a:p>
            <a:endParaRPr lang="tr-TR" dirty="0"/>
          </a:p>
        </p:txBody>
      </p:sp>
      <p:sp>
        <p:nvSpPr>
          <p:cNvPr id="5" name="4 Slayt Numarası Yer Tutucusu"/>
          <p:cNvSpPr>
            <a:spLocks noGrp="1"/>
          </p:cNvSpPr>
          <p:nvPr>
            <p:ph type="sldNum" sz="quarter" idx="12"/>
          </p:nvPr>
        </p:nvSpPr>
        <p:spPr/>
        <p:txBody>
          <a:bodyPr/>
          <a:lstStyle/>
          <a:p>
            <a:fld id="{F724BEC1-9A37-406E-936E-2E070718D182}" type="slidenum">
              <a:rPr lang="tr-TR" smtClean="0"/>
              <a:pPr/>
              <a:t>36</a:t>
            </a:fld>
            <a:endParaRPr lang="tr-TR"/>
          </a:p>
        </p:txBody>
      </p:sp>
    </p:spTree>
    <p:extLst>
      <p:ext uri="{BB962C8B-B14F-4D97-AF65-F5344CB8AC3E}">
        <p14:creationId xmlns:p14="http://schemas.microsoft.com/office/powerpoint/2010/main" val="28598979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FFA40564-7F37-4E9B-8C54-9872563A7DF4}"/>
              </a:ext>
            </a:extLst>
          </p:cNvPr>
          <p:cNvSpPr>
            <a:spLocks noGrp="1"/>
          </p:cNvSpPr>
          <p:nvPr>
            <p:ph type="title"/>
          </p:nvPr>
        </p:nvSpPr>
        <p:spPr/>
        <p:txBody>
          <a:bodyPr/>
          <a:lstStyle/>
          <a:p>
            <a:r>
              <a:rPr lang="tr-TR" b="1" dirty="0">
                <a:solidFill>
                  <a:prstClr val="black"/>
                </a:solidFill>
                <a:latin typeface="Calibri"/>
              </a:rPr>
              <a:t>Uyku Problemi</a:t>
            </a:r>
            <a:endParaRPr lang="tr-TR" dirty="0"/>
          </a:p>
        </p:txBody>
      </p:sp>
      <p:sp>
        <p:nvSpPr>
          <p:cNvPr id="3" name="İçerik Yer Tutucusu 2">
            <a:extLst>
              <a:ext uri="{FF2B5EF4-FFF2-40B4-BE49-F238E27FC236}">
                <a16:creationId xmlns="" xmlns:a16="http://schemas.microsoft.com/office/drawing/2014/main" id="{7520FF14-5B33-4794-A009-D8FF0426E55C}"/>
              </a:ext>
            </a:extLst>
          </p:cNvPr>
          <p:cNvSpPr>
            <a:spLocks noGrp="1"/>
          </p:cNvSpPr>
          <p:nvPr>
            <p:ph idx="1"/>
          </p:nvPr>
        </p:nvSpPr>
        <p:spPr/>
        <p:txBody>
          <a:bodyPr/>
          <a:lstStyle/>
          <a:p>
            <a:pPr marL="0" indent="0">
              <a:buNone/>
            </a:pPr>
            <a:r>
              <a:rPr lang="tr-TR" b="1" dirty="0">
                <a:solidFill>
                  <a:srgbClr val="FF0000"/>
                </a:solidFill>
              </a:rPr>
              <a:t>Uykusuzluğun Nedenleri</a:t>
            </a:r>
          </a:p>
          <a:p>
            <a:r>
              <a:rPr lang="tr-TR" dirty="0"/>
              <a:t>Ebeveynlerin özellikle de annelerin tutumları (Geç uyuma geç kalkma )</a:t>
            </a:r>
          </a:p>
          <a:p>
            <a:r>
              <a:rPr lang="tr-TR" dirty="0"/>
              <a:t>Psikolojik faktörler (kabus görme)</a:t>
            </a:r>
          </a:p>
          <a:p>
            <a:r>
              <a:rPr lang="tr-TR" dirty="0"/>
              <a:t>Çevresel faktörler (</a:t>
            </a:r>
            <a:r>
              <a:rPr lang="tr-TR" dirty="0" err="1"/>
              <a:t>ses,ışık</a:t>
            </a:r>
            <a:r>
              <a:rPr lang="tr-TR" dirty="0"/>
              <a:t>, ısı)</a:t>
            </a:r>
          </a:p>
          <a:p>
            <a:r>
              <a:rPr lang="tr-TR" dirty="0"/>
              <a:t>Kalıtsal ve edimsel hastalıklar</a:t>
            </a:r>
          </a:p>
          <a:p>
            <a:r>
              <a:rPr lang="tr-TR" dirty="0"/>
              <a:t>Beslenme bozuklukları</a:t>
            </a:r>
          </a:p>
          <a:p>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37</a:t>
            </a:fld>
            <a:endParaRPr lang="tr-TR"/>
          </a:p>
        </p:txBody>
      </p:sp>
    </p:spTree>
    <p:extLst>
      <p:ext uri="{BB962C8B-B14F-4D97-AF65-F5344CB8AC3E}">
        <p14:creationId xmlns:p14="http://schemas.microsoft.com/office/powerpoint/2010/main" val="2386656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8E890240-475B-4B02-977F-75549682D1CD}"/>
              </a:ext>
            </a:extLst>
          </p:cNvPr>
          <p:cNvSpPr>
            <a:spLocks noGrp="1"/>
          </p:cNvSpPr>
          <p:nvPr>
            <p:ph type="title"/>
          </p:nvPr>
        </p:nvSpPr>
        <p:spPr/>
        <p:txBody>
          <a:bodyPr/>
          <a:lstStyle/>
          <a:p>
            <a:r>
              <a:rPr lang="tr-TR" b="1" dirty="0">
                <a:solidFill>
                  <a:prstClr val="black"/>
                </a:solidFill>
                <a:latin typeface="Calibri"/>
              </a:rPr>
              <a:t>Uyku Problemi</a:t>
            </a:r>
            <a:endParaRPr lang="tr-TR" dirty="0"/>
          </a:p>
        </p:txBody>
      </p:sp>
      <p:sp>
        <p:nvSpPr>
          <p:cNvPr id="3" name="İçerik Yer Tutucusu 2">
            <a:extLst>
              <a:ext uri="{FF2B5EF4-FFF2-40B4-BE49-F238E27FC236}">
                <a16:creationId xmlns="" xmlns:a16="http://schemas.microsoft.com/office/drawing/2014/main" id="{1267EFB8-1DFD-465F-A72F-2D2FDB7539BC}"/>
              </a:ext>
            </a:extLst>
          </p:cNvPr>
          <p:cNvSpPr>
            <a:spLocks noGrp="1"/>
          </p:cNvSpPr>
          <p:nvPr>
            <p:ph idx="1"/>
          </p:nvPr>
        </p:nvSpPr>
        <p:spPr/>
        <p:txBody>
          <a:bodyPr/>
          <a:lstStyle/>
          <a:p>
            <a:pPr marL="0" indent="0">
              <a:buNone/>
            </a:pPr>
            <a:r>
              <a:rPr lang="tr-TR" b="1" dirty="0">
                <a:solidFill>
                  <a:srgbClr val="FF0000"/>
                </a:solidFill>
              </a:rPr>
              <a:t>Uyku kalitesini kolaylaştıran faktörler</a:t>
            </a:r>
          </a:p>
          <a:p>
            <a:r>
              <a:rPr lang="tr-TR" dirty="0"/>
              <a:t>Çocuğun günü huzurlu geçirmesi</a:t>
            </a:r>
          </a:p>
          <a:p>
            <a:r>
              <a:rPr lang="tr-TR" dirty="0"/>
              <a:t>Annenin ilgi göstermesi</a:t>
            </a:r>
          </a:p>
          <a:p>
            <a:r>
              <a:rPr lang="tr-TR" dirty="0"/>
              <a:t>Banyo</a:t>
            </a:r>
          </a:p>
          <a:p>
            <a:r>
              <a:rPr lang="tr-TR" dirty="0"/>
              <a:t>Beslenmenin sağlanması</a:t>
            </a:r>
          </a:p>
          <a:p>
            <a:r>
              <a:rPr lang="tr-TR" dirty="0"/>
              <a:t>Karanlık ortam </a:t>
            </a:r>
          </a:p>
          <a:p>
            <a:r>
              <a:rPr lang="tr-TR" dirty="0"/>
              <a:t>Sessiz ortam</a:t>
            </a:r>
          </a:p>
          <a:p>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38</a:t>
            </a:fld>
            <a:endParaRPr lang="tr-TR"/>
          </a:p>
        </p:txBody>
      </p:sp>
    </p:spTree>
    <p:extLst>
      <p:ext uri="{BB962C8B-B14F-4D97-AF65-F5344CB8AC3E}">
        <p14:creationId xmlns:p14="http://schemas.microsoft.com/office/powerpoint/2010/main" val="751600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6783B80A-B479-45B5-9A89-5BB3AF8D1153}"/>
              </a:ext>
            </a:extLst>
          </p:cNvPr>
          <p:cNvSpPr>
            <a:spLocks noGrp="1"/>
          </p:cNvSpPr>
          <p:nvPr>
            <p:ph type="title"/>
          </p:nvPr>
        </p:nvSpPr>
        <p:spPr>
          <a:xfrm>
            <a:off x="838199" y="365125"/>
            <a:ext cx="10965873" cy="1103457"/>
          </a:xfrm>
        </p:spPr>
        <p:txBody>
          <a:bodyPr>
            <a:normAutofit/>
          </a:bodyPr>
          <a:lstStyle/>
          <a:p>
            <a:r>
              <a:rPr lang="tr-TR" b="1" dirty="0">
                <a:latin typeface="+mn-lt"/>
              </a:rPr>
              <a:t>Okul Çağı Çocuklarda Uyku Bozukluğu </a:t>
            </a:r>
          </a:p>
        </p:txBody>
      </p:sp>
      <p:sp>
        <p:nvSpPr>
          <p:cNvPr id="3" name="İçerik Yer Tutucusu 2">
            <a:extLst>
              <a:ext uri="{FF2B5EF4-FFF2-40B4-BE49-F238E27FC236}">
                <a16:creationId xmlns="" xmlns:a16="http://schemas.microsoft.com/office/drawing/2014/main" id="{097B77DA-60CC-48FE-83B2-B305BAEBB924}"/>
              </a:ext>
            </a:extLst>
          </p:cNvPr>
          <p:cNvSpPr>
            <a:spLocks noGrp="1"/>
          </p:cNvSpPr>
          <p:nvPr>
            <p:ph idx="1"/>
          </p:nvPr>
        </p:nvSpPr>
        <p:spPr>
          <a:xfrm>
            <a:off x="838200" y="1468582"/>
            <a:ext cx="10515600" cy="4708381"/>
          </a:xfrm>
        </p:spPr>
        <p:txBody>
          <a:bodyPr>
            <a:normAutofit lnSpcReduction="10000"/>
          </a:bodyPr>
          <a:lstStyle/>
          <a:p>
            <a:pPr marL="0" lvl="0" indent="0" algn="just">
              <a:lnSpc>
                <a:spcPct val="100000"/>
              </a:lnSpc>
              <a:spcBef>
                <a:spcPts val="0"/>
              </a:spcBef>
              <a:buNone/>
            </a:pPr>
            <a:r>
              <a:rPr lang="tr-TR" dirty="0">
                <a:cs typeface="Times New Roman" panose="02020603050405020304" pitchFamily="18" charset="0"/>
              </a:rPr>
              <a:t>Literatürde okul çağı çocuklarının günlük 10-11 saat uykuya gereksinimi olduğu bildirilmektedir. Türkiye’de ise, okul çağı çocuklarında büyümenin izlenmesi projesi (TOÇBİ) araştırma sonuçlarına göre 6-12 yaş grubu çocukların günlük uyku süresi ortalamaları 9,6 saat olarak saptanmıştır.</a:t>
            </a:r>
          </a:p>
          <a:p>
            <a:pPr marL="0" lvl="0" indent="0" algn="just">
              <a:lnSpc>
                <a:spcPct val="100000"/>
              </a:lnSpc>
              <a:spcBef>
                <a:spcPts val="0"/>
              </a:spcBef>
              <a:buNone/>
            </a:pPr>
            <a:endParaRPr lang="tr-TR" dirty="0">
              <a:cs typeface="Times New Roman" panose="02020603050405020304" pitchFamily="18" charset="0"/>
            </a:endParaRPr>
          </a:p>
          <a:p>
            <a:pPr marL="0" lvl="0" indent="0" algn="just">
              <a:lnSpc>
                <a:spcPct val="100000"/>
              </a:lnSpc>
              <a:spcBef>
                <a:spcPts val="0"/>
              </a:spcBef>
              <a:buNone/>
            </a:pPr>
            <a:r>
              <a:rPr lang="tr-TR" dirty="0">
                <a:cs typeface="Times New Roman" panose="02020603050405020304" pitchFamily="18" charset="0"/>
              </a:rPr>
              <a:t>Yapılan araştırmalar okul çağı çocuklarının artan ödevler, geç yatma, hafta sonları uyku saatini değiştirme, uzun süreli televizyon izleme ve bilgisayar kullanma gibi nedenlerden dolayı yeterince uyumadığını, dolayısıyla uyku düzeninin bozulduğunu, uyku alışkanlıklarının değiştiğini göstermektedir (Koçoğlu ve ark.,2010;Öztürk ve ark 2018).</a:t>
            </a:r>
          </a:p>
          <a:p>
            <a:endParaRPr lang="tr-TR" dirty="0"/>
          </a:p>
        </p:txBody>
      </p:sp>
      <p:sp>
        <p:nvSpPr>
          <p:cNvPr id="4" name="3 Slayt Numarası Yer Tutucusu"/>
          <p:cNvSpPr>
            <a:spLocks noGrp="1"/>
          </p:cNvSpPr>
          <p:nvPr>
            <p:ph type="sldNum" sz="quarter" idx="12"/>
          </p:nvPr>
        </p:nvSpPr>
        <p:spPr/>
        <p:txBody>
          <a:bodyPr/>
          <a:lstStyle/>
          <a:p>
            <a:fld id="{F724BEC1-9A37-406E-936E-2E070718D182}" type="slidenum">
              <a:rPr lang="tr-TR" smtClean="0"/>
              <a:pPr/>
              <a:t>39</a:t>
            </a:fld>
            <a:endParaRPr lang="tr-TR"/>
          </a:p>
        </p:txBody>
      </p:sp>
    </p:spTree>
    <p:extLst>
      <p:ext uri="{BB962C8B-B14F-4D97-AF65-F5344CB8AC3E}">
        <p14:creationId xmlns:p14="http://schemas.microsoft.com/office/powerpoint/2010/main" val="240133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400" b="1" dirty="0">
                <a:latin typeface="Calibri" pitchFamily="34" charset="0"/>
              </a:rPr>
              <a:t>Sağlıklı Beslenme</a:t>
            </a:r>
          </a:p>
        </p:txBody>
      </p:sp>
      <p:sp>
        <p:nvSpPr>
          <p:cNvPr id="3" name="2 İçerik Yer Tutucusu"/>
          <p:cNvSpPr>
            <a:spLocks noGrp="1"/>
          </p:cNvSpPr>
          <p:nvPr>
            <p:ph idx="1"/>
          </p:nvPr>
        </p:nvSpPr>
        <p:spPr/>
        <p:txBody>
          <a:bodyPr>
            <a:normAutofit/>
          </a:bodyPr>
          <a:lstStyle/>
          <a:p>
            <a:pPr algn="just"/>
            <a:r>
              <a:rPr lang="tr-TR" dirty="0">
                <a:latin typeface="Calibri" pitchFamily="34" charset="0"/>
              </a:rPr>
              <a:t>Sağlıklı beslenme ve sağlıklı yaşam biçiminin geliştirilmesi ile hastalıkların önlenmesi toplumlarda büyük önem taşımaktadır. Küreselleşme sürecinde </a:t>
            </a:r>
            <a:r>
              <a:rPr lang="tr-TR" dirty="0" smtClean="0">
                <a:latin typeface="Calibri" pitchFamily="34" charset="0"/>
              </a:rPr>
              <a:t>yaşam boyu tüm bireylerin sağlığının korunması, iyileştirilmesi ve geliştirilmesi, yaşam kalitesinin arttırılması ve sağlıklı yaşam biçiminin benimsenmesini (sağlıklı beslenme, hijyen ve fiziksel aktivite alışkanlığı, düzenli uyku alışkanlığı gibi) sağlanmalıdır.</a:t>
            </a:r>
            <a:endParaRPr lang="tr-TR" dirty="0">
              <a:latin typeface="Calibri" pitchFamily="34" charset="0"/>
            </a:endParaRPr>
          </a:p>
        </p:txBody>
      </p:sp>
      <p:sp>
        <p:nvSpPr>
          <p:cNvPr id="4" name="3 Slayt Numarası Yer Tutucusu"/>
          <p:cNvSpPr>
            <a:spLocks noGrp="1"/>
          </p:cNvSpPr>
          <p:nvPr>
            <p:ph type="sldNum" sz="quarter" idx="12"/>
          </p:nvPr>
        </p:nvSpPr>
        <p:spPr/>
        <p:txBody>
          <a:bodyPr/>
          <a:lstStyle/>
          <a:p>
            <a:pPr rtl="0"/>
            <a:fld id="{34C99D79-8A4B-4031-B1E0-AF26F8EDF2BC}" type="slidenum">
              <a:rPr lang="tr-TR" noProof="0" smtClean="0"/>
              <a:pPr rtl="0"/>
              <a:t>4</a:t>
            </a:fld>
            <a:endParaRPr lang="tr-TR" noProof="0" dirty="0"/>
          </a:p>
        </p:txBody>
      </p:sp>
    </p:spTree>
    <p:extLst>
      <p:ext uri="{BB962C8B-B14F-4D97-AF65-F5344CB8AC3E}">
        <p14:creationId xmlns:p14="http://schemas.microsoft.com/office/powerpoint/2010/main" val="9262707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4E5687B-BFA6-4CED-A0C3-A1E512217E43}"/>
              </a:ext>
            </a:extLst>
          </p:cNvPr>
          <p:cNvSpPr>
            <a:spLocks noGrp="1"/>
          </p:cNvSpPr>
          <p:nvPr>
            <p:ph type="title"/>
          </p:nvPr>
        </p:nvSpPr>
        <p:spPr/>
        <p:txBody>
          <a:bodyPr>
            <a:normAutofit/>
          </a:bodyPr>
          <a:lstStyle/>
          <a:p>
            <a:r>
              <a:rPr lang="tr-TR" b="1" dirty="0">
                <a:latin typeface="+mn-lt"/>
              </a:rPr>
              <a:t>Okul Çağı Çocuklarda Uyku Bozukluğu </a:t>
            </a:r>
            <a:endParaRPr lang="tr-TR" dirty="0">
              <a:latin typeface="+mn-lt"/>
            </a:endParaRPr>
          </a:p>
        </p:txBody>
      </p:sp>
      <p:sp>
        <p:nvSpPr>
          <p:cNvPr id="3" name="İçerik Yer Tutucusu 2">
            <a:extLst>
              <a:ext uri="{FF2B5EF4-FFF2-40B4-BE49-F238E27FC236}">
                <a16:creationId xmlns="" xmlns:a16="http://schemas.microsoft.com/office/drawing/2014/main" id="{60587A18-4764-4C25-82F3-3DDA5154CEAA}"/>
              </a:ext>
            </a:extLst>
          </p:cNvPr>
          <p:cNvSpPr>
            <a:spLocks noGrp="1"/>
          </p:cNvSpPr>
          <p:nvPr>
            <p:ph idx="1"/>
          </p:nvPr>
        </p:nvSpPr>
        <p:spPr/>
        <p:txBody>
          <a:bodyPr>
            <a:normAutofit/>
          </a:bodyPr>
          <a:lstStyle/>
          <a:p>
            <a:pPr algn="just"/>
            <a:r>
              <a:rPr lang="tr-TR" dirty="0">
                <a:solidFill>
                  <a:prstClr val="black"/>
                </a:solidFill>
                <a:cs typeface="Times New Roman" panose="02020603050405020304" pitchFamily="18" charset="0"/>
              </a:rPr>
              <a:t>Uyku problemi olan çocuklarda duygu durumunda bozulma, davranış değişiklikleri ve gün içinde uyuklama görülebilmektedir.</a:t>
            </a:r>
          </a:p>
          <a:p>
            <a:pPr algn="just"/>
            <a:r>
              <a:rPr lang="tr-TR" dirty="0">
                <a:solidFill>
                  <a:prstClr val="black"/>
                </a:solidFill>
                <a:cs typeface="Times New Roman" panose="02020603050405020304" pitchFamily="18" charset="0"/>
              </a:rPr>
              <a:t> </a:t>
            </a:r>
            <a:r>
              <a:rPr lang="tr-TR" dirty="0">
                <a:cs typeface="Times New Roman" panose="02020603050405020304" pitchFamily="18" charset="0"/>
              </a:rPr>
              <a:t>Yapılan bir araştırmada </a:t>
            </a:r>
            <a:r>
              <a:rPr lang="tr-TR" dirty="0">
                <a:solidFill>
                  <a:prstClr val="black"/>
                </a:solidFill>
                <a:cs typeface="Times New Roman" panose="02020603050405020304" pitchFamily="18" charset="0"/>
              </a:rPr>
              <a:t>çocukların %25’inin yatağa yatma, uykuya dalma ve uykuyu sürdürmede güçlük yaşadığını belirtilmiştir. Ayrıca okul çağı çocuklarında uyurgezerlik, kabus görme, diş gıcırdatma, horlama, gece korkuları, horlama gibi uyku sorunları görülebilmektedir (Cagle,2010).</a:t>
            </a:r>
            <a:endParaRPr lang="tr-TR" dirty="0"/>
          </a:p>
        </p:txBody>
      </p:sp>
      <p:sp>
        <p:nvSpPr>
          <p:cNvPr id="4" name="3 Slayt Numarası Yer Tutucusu"/>
          <p:cNvSpPr>
            <a:spLocks noGrp="1"/>
          </p:cNvSpPr>
          <p:nvPr>
            <p:ph type="sldNum" sz="quarter" idx="12"/>
          </p:nvPr>
        </p:nvSpPr>
        <p:spPr/>
        <p:txBody>
          <a:bodyPr/>
          <a:lstStyle/>
          <a:p>
            <a:fld id="{F724BEC1-9A37-406E-936E-2E070718D182}" type="slidenum">
              <a:rPr lang="tr-TR" smtClean="0"/>
              <a:pPr/>
              <a:t>40</a:t>
            </a:fld>
            <a:endParaRPr lang="tr-TR"/>
          </a:p>
        </p:txBody>
      </p:sp>
    </p:spTree>
    <p:extLst>
      <p:ext uri="{BB962C8B-B14F-4D97-AF65-F5344CB8AC3E}">
        <p14:creationId xmlns:p14="http://schemas.microsoft.com/office/powerpoint/2010/main" val="11839270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44A2DC3-AF61-4BEB-9D43-2B91F74F9E22}"/>
              </a:ext>
            </a:extLst>
          </p:cNvPr>
          <p:cNvSpPr>
            <a:spLocks noGrp="1"/>
          </p:cNvSpPr>
          <p:nvPr>
            <p:ph type="title"/>
          </p:nvPr>
        </p:nvSpPr>
        <p:spPr/>
        <p:txBody>
          <a:bodyPr>
            <a:normAutofit/>
          </a:bodyPr>
          <a:lstStyle/>
          <a:p>
            <a:r>
              <a:rPr lang="tr-TR" b="1" dirty="0">
                <a:latin typeface="+mn-lt"/>
              </a:rPr>
              <a:t>Adölasanlarda Uyku Bozukluğu</a:t>
            </a:r>
            <a:endParaRPr lang="tr-TR" dirty="0">
              <a:latin typeface="+mn-lt"/>
            </a:endParaRPr>
          </a:p>
        </p:txBody>
      </p:sp>
      <p:sp>
        <p:nvSpPr>
          <p:cNvPr id="3" name="İçerik Yer Tutucusu 2">
            <a:extLst>
              <a:ext uri="{FF2B5EF4-FFF2-40B4-BE49-F238E27FC236}">
                <a16:creationId xmlns="" xmlns:a16="http://schemas.microsoft.com/office/drawing/2014/main" id="{C14752B1-5FCE-4AD0-A4B0-451EBF25AE37}"/>
              </a:ext>
            </a:extLst>
          </p:cNvPr>
          <p:cNvSpPr>
            <a:spLocks noGrp="1"/>
          </p:cNvSpPr>
          <p:nvPr>
            <p:ph idx="1"/>
          </p:nvPr>
        </p:nvSpPr>
        <p:spPr/>
        <p:txBody>
          <a:bodyPr/>
          <a:lstStyle/>
          <a:p>
            <a:pPr algn="just">
              <a:lnSpc>
                <a:spcPct val="100000"/>
              </a:lnSpc>
              <a:spcBef>
                <a:spcPts val="0"/>
              </a:spcBef>
            </a:pPr>
            <a:r>
              <a:rPr lang="tr-TR" sz="2400" dirty="0">
                <a:solidFill>
                  <a:prstClr val="black"/>
                </a:solidFill>
                <a:cs typeface="Times New Roman" panose="02020603050405020304" pitchFamily="18" charset="0"/>
              </a:rPr>
              <a:t>Adolesan dönemde günlük uyku ihtiyacı 8.5-9.3 saat olup erişkinlerden daha fazladır. Artmış uyku ihtiyacına karşın bu döneme özgü faktörlerin etkisi ile günlük uyku süresi kısalır ve pek çok sorun yaşanabilir.</a:t>
            </a:r>
          </a:p>
          <a:p>
            <a:pPr algn="just"/>
            <a:r>
              <a:rPr lang="tr-TR" sz="2400" dirty="0" err="1"/>
              <a:t>Adölesanlarda</a:t>
            </a:r>
            <a:r>
              <a:rPr lang="tr-TR" sz="2400" dirty="0"/>
              <a:t> yetersiz uyku; kontrolsüz televizyon izleme alışkanlıkları, mobil cihazlar, bilgisayar ve video oyunlarından kaynaklanabilmektedir.</a:t>
            </a:r>
          </a:p>
          <a:p>
            <a:pPr algn="just">
              <a:lnSpc>
                <a:spcPct val="100000"/>
              </a:lnSpc>
              <a:spcBef>
                <a:spcPts val="0"/>
              </a:spcBef>
            </a:pPr>
            <a:r>
              <a:rPr lang="tr-TR" sz="2400" dirty="0">
                <a:solidFill>
                  <a:prstClr val="black"/>
                </a:solidFill>
                <a:cs typeface="Times New Roman" panose="02020603050405020304" pitchFamily="18" charset="0"/>
              </a:rPr>
              <a:t>Adolesanlarda gece sık uyanma, uyanmayı reddetme, gündüz aşırı uyuma </a:t>
            </a:r>
            <a:r>
              <a:rPr lang="tr-TR" sz="2400" dirty="0" err="1">
                <a:solidFill>
                  <a:prstClr val="black"/>
                </a:solidFill>
                <a:cs typeface="Times New Roman" panose="02020603050405020304" pitchFamily="18" charset="0"/>
              </a:rPr>
              <a:t>hipersomnia</a:t>
            </a:r>
            <a:r>
              <a:rPr lang="tr-TR" sz="2400" dirty="0">
                <a:solidFill>
                  <a:prstClr val="black"/>
                </a:solidFill>
                <a:cs typeface="Times New Roman" panose="02020603050405020304" pitchFamily="18" charset="0"/>
              </a:rPr>
              <a:t>, gündüz uyuklamanın artması, </a:t>
            </a:r>
            <a:r>
              <a:rPr lang="tr-TR" sz="2400" dirty="0" err="1">
                <a:solidFill>
                  <a:prstClr val="black"/>
                </a:solidFill>
                <a:cs typeface="Times New Roman" panose="02020603050405020304" pitchFamily="18" charset="0"/>
              </a:rPr>
              <a:t>insomnia</a:t>
            </a:r>
            <a:r>
              <a:rPr lang="tr-TR" sz="2400" dirty="0">
                <a:solidFill>
                  <a:prstClr val="black"/>
                </a:solidFill>
                <a:cs typeface="Times New Roman" panose="02020603050405020304" pitchFamily="18" charset="0"/>
              </a:rPr>
              <a:t> gibi uyku sorunları görülebilmektedir.</a:t>
            </a:r>
          </a:p>
          <a:p>
            <a:endParaRPr lang="tr-TR" sz="2400" dirty="0"/>
          </a:p>
          <a:p>
            <a:endParaRPr lang="tr-TR" dirty="0"/>
          </a:p>
        </p:txBody>
      </p:sp>
      <p:sp>
        <p:nvSpPr>
          <p:cNvPr id="4" name="3 Slayt Numarası Yer Tutucusu"/>
          <p:cNvSpPr>
            <a:spLocks noGrp="1"/>
          </p:cNvSpPr>
          <p:nvPr>
            <p:ph type="sldNum" sz="quarter" idx="12"/>
          </p:nvPr>
        </p:nvSpPr>
        <p:spPr/>
        <p:txBody>
          <a:bodyPr/>
          <a:lstStyle/>
          <a:p>
            <a:fld id="{F724BEC1-9A37-406E-936E-2E070718D182}" type="slidenum">
              <a:rPr lang="tr-TR" smtClean="0"/>
              <a:pPr/>
              <a:t>41</a:t>
            </a:fld>
            <a:endParaRPr lang="tr-TR"/>
          </a:p>
        </p:txBody>
      </p:sp>
    </p:spTree>
    <p:extLst>
      <p:ext uri="{BB962C8B-B14F-4D97-AF65-F5344CB8AC3E}">
        <p14:creationId xmlns:p14="http://schemas.microsoft.com/office/powerpoint/2010/main" val="8513941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53D9EB4D-CE74-4A15-9EFA-996CC109EF25}"/>
              </a:ext>
            </a:extLst>
          </p:cNvPr>
          <p:cNvSpPr>
            <a:spLocks noGrp="1"/>
          </p:cNvSpPr>
          <p:nvPr>
            <p:ph type="title"/>
          </p:nvPr>
        </p:nvSpPr>
        <p:spPr/>
        <p:txBody>
          <a:bodyPr/>
          <a:lstStyle/>
          <a:p>
            <a:r>
              <a:rPr lang="tr-TR" b="1" dirty="0">
                <a:latin typeface="+mn-lt"/>
              </a:rPr>
              <a:t>Uyku Problemlerinde Çözüm Yolları</a:t>
            </a:r>
          </a:p>
        </p:txBody>
      </p:sp>
      <p:sp>
        <p:nvSpPr>
          <p:cNvPr id="3" name="İçerik Yer Tutucusu 2">
            <a:extLst>
              <a:ext uri="{FF2B5EF4-FFF2-40B4-BE49-F238E27FC236}">
                <a16:creationId xmlns="" xmlns:a16="http://schemas.microsoft.com/office/drawing/2014/main" id="{AB59AF81-95DF-4F9F-8CB6-50E1587F729E}"/>
              </a:ext>
            </a:extLst>
          </p:cNvPr>
          <p:cNvSpPr>
            <a:spLocks noGrp="1"/>
          </p:cNvSpPr>
          <p:nvPr>
            <p:ph idx="1"/>
          </p:nvPr>
        </p:nvSpPr>
        <p:spPr/>
        <p:txBody>
          <a:bodyPr/>
          <a:lstStyle/>
          <a:p>
            <a:pPr marL="274320" lvl="0" indent="-274320">
              <a:lnSpc>
                <a:spcPct val="100000"/>
              </a:lnSpc>
              <a:spcBef>
                <a:spcPct val="20000"/>
              </a:spcBef>
              <a:buClr>
                <a:srgbClr val="DE6C36"/>
              </a:buClr>
              <a:buSzPct val="95000"/>
              <a:buFont typeface="Wingdings 2"/>
              <a:buChar char=""/>
            </a:pPr>
            <a:r>
              <a:rPr lang="tr-TR" dirty="0">
                <a:solidFill>
                  <a:prstClr val="black"/>
                </a:solidFill>
              </a:rPr>
              <a:t>Uyku hijyeni, uyku kalitesini arttırmak amacıyla önerilen davranışlar ve çevresel etmenlerdir.</a:t>
            </a:r>
          </a:p>
          <a:p>
            <a:pPr marL="274320" lvl="0" indent="-274320">
              <a:lnSpc>
                <a:spcPct val="100000"/>
              </a:lnSpc>
              <a:spcBef>
                <a:spcPct val="20000"/>
              </a:spcBef>
              <a:buClr>
                <a:srgbClr val="DE6C36"/>
              </a:buClr>
              <a:buSzPct val="95000"/>
              <a:buFont typeface="Wingdings 2"/>
              <a:buChar char=""/>
            </a:pPr>
            <a:r>
              <a:rPr lang="tr-TR" dirty="0" smtClean="0">
                <a:solidFill>
                  <a:prstClr val="black"/>
                </a:solidFill>
              </a:rPr>
              <a:t>Uyku hijyeni, uyku </a:t>
            </a:r>
            <a:r>
              <a:rPr lang="tr-TR" dirty="0">
                <a:solidFill>
                  <a:prstClr val="black"/>
                </a:solidFill>
              </a:rPr>
              <a:t>sorunlarının yönetiminde, etkin, ucuz ve yan etkisi olmayan etkili bir yaklaşımdır.</a:t>
            </a:r>
          </a:p>
          <a:p>
            <a:endParaRPr lang="tr-TR" dirty="0"/>
          </a:p>
        </p:txBody>
      </p:sp>
      <p:sp>
        <p:nvSpPr>
          <p:cNvPr id="4" name="3 Slayt Numarası Yer Tutucusu"/>
          <p:cNvSpPr>
            <a:spLocks noGrp="1"/>
          </p:cNvSpPr>
          <p:nvPr>
            <p:ph type="sldNum" sz="quarter" idx="12"/>
          </p:nvPr>
        </p:nvSpPr>
        <p:spPr/>
        <p:txBody>
          <a:bodyPr/>
          <a:lstStyle/>
          <a:p>
            <a:fld id="{F724BEC1-9A37-406E-936E-2E070718D182}" type="slidenum">
              <a:rPr lang="tr-TR" smtClean="0"/>
              <a:pPr/>
              <a:t>42</a:t>
            </a:fld>
            <a:endParaRPr lang="tr-TR"/>
          </a:p>
        </p:txBody>
      </p:sp>
    </p:spTree>
    <p:extLst>
      <p:ext uri="{BB962C8B-B14F-4D97-AF65-F5344CB8AC3E}">
        <p14:creationId xmlns:p14="http://schemas.microsoft.com/office/powerpoint/2010/main" val="19583471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004FD785-3D9C-4DEE-94AD-A8443D85C0A0}"/>
              </a:ext>
            </a:extLst>
          </p:cNvPr>
          <p:cNvSpPr>
            <a:spLocks noGrp="1"/>
          </p:cNvSpPr>
          <p:nvPr>
            <p:ph type="title"/>
          </p:nvPr>
        </p:nvSpPr>
        <p:spPr>
          <a:xfrm>
            <a:off x="824346" y="171162"/>
            <a:ext cx="10515600" cy="1034184"/>
          </a:xfrm>
        </p:spPr>
        <p:txBody>
          <a:bodyPr/>
          <a:lstStyle/>
          <a:p>
            <a:r>
              <a:rPr lang="tr-TR" b="1" dirty="0">
                <a:solidFill>
                  <a:prstClr val="black"/>
                </a:solidFill>
                <a:latin typeface="+mn-lt"/>
              </a:rPr>
              <a:t>Uyku Problemlerinde Çözüm Yolları</a:t>
            </a:r>
            <a:endParaRPr lang="tr-TR" b="1" dirty="0">
              <a:latin typeface="+mn-lt"/>
            </a:endParaRPr>
          </a:p>
        </p:txBody>
      </p:sp>
      <p:sp>
        <p:nvSpPr>
          <p:cNvPr id="3" name="İçerik Yer Tutucusu 2">
            <a:extLst>
              <a:ext uri="{FF2B5EF4-FFF2-40B4-BE49-F238E27FC236}">
                <a16:creationId xmlns="" xmlns:a16="http://schemas.microsoft.com/office/drawing/2014/main" id="{39473D63-50B2-412D-B33E-E601DC3FD8B8}"/>
              </a:ext>
            </a:extLst>
          </p:cNvPr>
          <p:cNvSpPr>
            <a:spLocks noGrp="1"/>
          </p:cNvSpPr>
          <p:nvPr>
            <p:ph idx="1"/>
          </p:nvPr>
        </p:nvSpPr>
        <p:spPr>
          <a:xfrm>
            <a:off x="471055" y="1025236"/>
            <a:ext cx="11346872" cy="5389418"/>
          </a:xfrm>
        </p:spPr>
        <p:txBody>
          <a:bodyPr>
            <a:noAutofit/>
          </a:bodyPr>
          <a:lstStyle/>
          <a:p>
            <a:pPr marL="0" lvl="0" indent="0" algn="just">
              <a:lnSpc>
                <a:spcPct val="100000"/>
              </a:lnSpc>
              <a:spcBef>
                <a:spcPts val="0"/>
              </a:spcBef>
              <a:buNone/>
            </a:pPr>
            <a:r>
              <a:rPr lang="tr-TR" sz="2400" dirty="0">
                <a:solidFill>
                  <a:srgbClr val="FF0000"/>
                </a:solidFill>
                <a:cs typeface="Times New Roman" panose="02020603050405020304" pitchFamily="18" charset="0"/>
              </a:rPr>
              <a:t>Uyku Hijyeni</a:t>
            </a:r>
          </a:p>
          <a:p>
            <a:pPr algn="just">
              <a:lnSpc>
                <a:spcPct val="100000"/>
              </a:lnSpc>
              <a:spcBef>
                <a:spcPts val="0"/>
              </a:spcBef>
            </a:pPr>
            <a:r>
              <a:rPr lang="tr-TR" sz="2400" dirty="0">
                <a:solidFill>
                  <a:srgbClr val="000000"/>
                </a:solidFill>
                <a:cs typeface="Times New Roman" panose="02020603050405020304" pitchFamily="18" charset="0"/>
              </a:rPr>
              <a:t>Çocuğun yatak odası sessiz ve karanlık olmalıdır. </a:t>
            </a:r>
          </a:p>
          <a:p>
            <a:pPr algn="just">
              <a:lnSpc>
                <a:spcPct val="100000"/>
              </a:lnSpc>
              <a:spcBef>
                <a:spcPts val="0"/>
              </a:spcBef>
            </a:pPr>
            <a:r>
              <a:rPr lang="tr-TR" sz="2400" dirty="0">
                <a:solidFill>
                  <a:srgbClr val="000000"/>
                </a:solidFill>
                <a:cs typeface="Times New Roman" panose="02020603050405020304" pitchFamily="18" charset="0"/>
              </a:rPr>
              <a:t>Çocuğun yatak odası sıcaklığı, 18-24 °C arasında olmalıdır. </a:t>
            </a:r>
          </a:p>
          <a:p>
            <a:pPr algn="just">
              <a:lnSpc>
                <a:spcPct val="100000"/>
              </a:lnSpc>
              <a:spcBef>
                <a:spcPts val="0"/>
              </a:spcBef>
            </a:pPr>
            <a:r>
              <a:rPr lang="tr-TR" sz="2400" dirty="0">
                <a:solidFill>
                  <a:srgbClr val="000000"/>
                </a:solidFill>
                <a:cs typeface="Times New Roman" panose="02020603050405020304" pitchFamily="18" charset="0"/>
              </a:rPr>
              <a:t>Çocuğun uyuma ve uyanma saatleri belli olmalıdır. Okul günlerinde ve tatil günlerinde yatma ve kalkma saatleri aynı olmalıdır.</a:t>
            </a:r>
          </a:p>
          <a:p>
            <a:pPr algn="just">
              <a:lnSpc>
                <a:spcPct val="100000"/>
              </a:lnSpc>
              <a:spcBef>
                <a:spcPts val="0"/>
              </a:spcBef>
            </a:pPr>
            <a:r>
              <a:rPr lang="tr-TR" sz="2400" dirty="0">
                <a:solidFill>
                  <a:srgbClr val="000000"/>
                </a:solidFill>
                <a:cs typeface="Times New Roman" panose="02020603050405020304" pitchFamily="18" charset="0"/>
              </a:rPr>
              <a:t>Çocuk aç karına yatırılmamalı, uyumadan yaklaşık 1-2 saat önce doyurulmalıdır. </a:t>
            </a:r>
          </a:p>
          <a:p>
            <a:pPr algn="just">
              <a:lnSpc>
                <a:spcPct val="100000"/>
              </a:lnSpc>
              <a:spcBef>
                <a:spcPts val="0"/>
              </a:spcBef>
            </a:pPr>
            <a:r>
              <a:rPr lang="tr-TR" sz="2400" dirty="0">
                <a:solidFill>
                  <a:srgbClr val="000000"/>
                </a:solidFill>
                <a:cs typeface="Times New Roman" panose="02020603050405020304" pitchFamily="18" charset="0"/>
              </a:rPr>
              <a:t>Çocuğun uyumaya yakın dönemde fazla sıvı alımı engellenmelidir. </a:t>
            </a:r>
          </a:p>
          <a:p>
            <a:pPr algn="just">
              <a:lnSpc>
                <a:spcPct val="100000"/>
              </a:lnSpc>
              <a:spcBef>
                <a:spcPts val="0"/>
              </a:spcBef>
            </a:pPr>
            <a:r>
              <a:rPr lang="tr-TR" sz="2400" dirty="0"/>
              <a:t>Çocuğun her gün gün içinde düzenli sportif faaliyetler yapması uyku düzeni açısından yararlıdır </a:t>
            </a:r>
            <a:endParaRPr lang="tr-TR" sz="2400" dirty="0">
              <a:solidFill>
                <a:srgbClr val="000000"/>
              </a:solidFill>
              <a:cs typeface="Times New Roman" panose="02020603050405020304" pitchFamily="18" charset="0"/>
            </a:endParaRPr>
          </a:p>
          <a:p>
            <a:pPr algn="just">
              <a:lnSpc>
                <a:spcPct val="100000"/>
              </a:lnSpc>
              <a:spcBef>
                <a:spcPts val="0"/>
              </a:spcBef>
            </a:pPr>
            <a:r>
              <a:rPr lang="tr-TR" sz="2400" dirty="0">
                <a:solidFill>
                  <a:srgbClr val="000000"/>
                </a:solidFill>
                <a:cs typeface="Times New Roman" panose="02020603050405020304" pitchFamily="18" charset="0"/>
              </a:rPr>
              <a:t>Uykudan birkaç saat öncesinde yorucu aktivitelerden uzak durulmalıdır. </a:t>
            </a:r>
          </a:p>
          <a:p>
            <a:pPr algn="just">
              <a:lnSpc>
                <a:spcPct val="100000"/>
              </a:lnSpc>
              <a:spcBef>
                <a:spcPts val="0"/>
              </a:spcBef>
            </a:pPr>
            <a:r>
              <a:rPr lang="tr-TR" sz="2400" dirty="0">
                <a:solidFill>
                  <a:srgbClr val="000000"/>
                </a:solidFill>
                <a:cs typeface="Times New Roman" panose="02020603050405020304" pitchFamily="18" charset="0"/>
              </a:rPr>
              <a:t>Çocuğun yatak odasında televizyon ya da bilgisayar bulundurulmamalıdır.</a:t>
            </a:r>
          </a:p>
          <a:p>
            <a:pPr algn="just">
              <a:lnSpc>
                <a:spcPct val="100000"/>
              </a:lnSpc>
              <a:spcBef>
                <a:spcPts val="0"/>
              </a:spcBef>
            </a:pPr>
            <a:r>
              <a:rPr lang="tr-TR" sz="2400" dirty="0">
                <a:solidFill>
                  <a:prstClr val="black"/>
                </a:solidFill>
              </a:rPr>
              <a:t>Ergenler ise her gece gereksinimi olan uykuyu mutlaka almalı, bir gece az uyuyup sonraki günlerde uyku açığını kapatmayı tercih etmemelidirler. </a:t>
            </a:r>
          </a:p>
          <a:p>
            <a:pPr algn="just">
              <a:lnSpc>
                <a:spcPct val="100000"/>
              </a:lnSpc>
              <a:spcBef>
                <a:spcPts val="0"/>
              </a:spcBef>
            </a:pPr>
            <a:r>
              <a:rPr lang="tr-TR" sz="2400" dirty="0">
                <a:solidFill>
                  <a:srgbClr val="000000"/>
                </a:solidFill>
                <a:cs typeface="Times New Roman" panose="02020603050405020304" pitchFamily="18" charset="0"/>
              </a:rPr>
              <a:t>Akşam saatlerinde çay ve kahve gibi uykuyu kaçıran uyarıcı maddelerden uzak durulmalı. </a:t>
            </a:r>
          </a:p>
          <a:p>
            <a:pPr marL="0" indent="0" algn="just">
              <a:lnSpc>
                <a:spcPct val="100000"/>
              </a:lnSpc>
              <a:spcBef>
                <a:spcPts val="0"/>
              </a:spcBef>
              <a:buNone/>
            </a:pPr>
            <a:r>
              <a:rPr lang="tr-TR" sz="2400" dirty="0">
                <a:solidFill>
                  <a:srgbClr val="000000"/>
                </a:solidFill>
                <a:cs typeface="Times New Roman" panose="02020603050405020304" pitchFamily="18" charset="0"/>
              </a:rPr>
              <a:t>									(Yıldırım Sarı, 2012)</a:t>
            </a:r>
          </a:p>
          <a:p>
            <a:pPr algn="just"/>
            <a:endParaRPr lang="tr-TR" sz="2400" dirty="0"/>
          </a:p>
        </p:txBody>
      </p:sp>
      <p:sp>
        <p:nvSpPr>
          <p:cNvPr id="4" name="3 Slayt Numarası Yer Tutucusu"/>
          <p:cNvSpPr>
            <a:spLocks noGrp="1"/>
          </p:cNvSpPr>
          <p:nvPr>
            <p:ph type="sldNum" sz="quarter" idx="12"/>
          </p:nvPr>
        </p:nvSpPr>
        <p:spPr/>
        <p:txBody>
          <a:bodyPr/>
          <a:lstStyle/>
          <a:p>
            <a:fld id="{F724BEC1-9A37-406E-936E-2E070718D182}" type="slidenum">
              <a:rPr lang="tr-TR" smtClean="0"/>
              <a:pPr/>
              <a:t>43</a:t>
            </a:fld>
            <a:endParaRPr lang="tr-TR"/>
          </a:p>
        </p:txBody>
      </p:sp>
    </p:spTree>
    <p:extLst>
      <p:ext uri="{BB962C8B-B14F-4D97-AF65-F5344CB8AC3E}">
        <p14:creationId xmlns:p14="http://schemas.microsoft.com/office/powerpoint/2010/main" val="5533398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C051D398-1791-4820-A37F-636C61BB8DF7}"/>
              </a:ext>
            </a:extLst>
          </p:cNvPr>
          <p:cNvSpPr>
            <a:spLocks noGrp="1"/>
          </p:cNvSpPr>
          <p:nvPr>
            <p:ph type="title"/>
          </p:nvPr>
        </p:nvSpPr>
        <p:spPr/>
        <p:txBody>
          <a:bodyPr/>
          <a:lstStyle/>
          <a:p>
            <a:r>
              <a:rPr lang="tr-TR" b="1" dirty="0">
                <a:solidFill>
                  <a:prstClr val="black"/>
                </a:solidFill>
                <a:latin typeface="Calibri"/>
              </a:rPr>
              <a:t>Uyku Problemlerinde Çözüm Yolları</a:t>
            </a:r>
            <a:endParaRPr lang="tr-TR" dirty="0"/>
          </a:p>
        </p:txBody>
      </p:sp>
      <p:sp>
        <p:nvSpPr>
          <p:cNvPr id="3" name="İçerik Yer Tutucusu 2">
            <a:extLst>
              <a:ext uri="{FF2B5EF4-FFF2-40B4-BE49-F238E27FC236}">
                <a16:creationId xmlns="" xmlns:a16="http://schemas.microsoft.com/office/drawing/2014/main" id="{B0435CF9-5471-4F7A-8171-E8C3D8A9D815}"/>
              </a:ext>
            </a:extLst>
          </p:cNvPr>
          <p:cNvSpPr>
            <a:spLocks noGrp="1"/>
          </p:cNvSpPr>
          <p:nvPr>
            <p:ph idx="1"/>
          </p:nvPr>
        </p:nvSpPr>
        <p:spPr/>
        <p:txBody>
          <a:bodyPr/>
          <a:lstStyle/>
          <a:p>
            <a:pPr marL="0" indent="0">
              <a:buNone/>
            </a:pPr>
            <a:r>
              <a:rPr lang="tr-TR" dirty="0"/>
              <a:t>Bunların dışında ebeveynler;</a:t>
            </a:r>
          </a:p>
          <a:p>
            <a:r>
              <a:rPr lang="tr-TR" dirty="0"/>
              <a:t>Çocuklarına dokunarak, sarılarak onları rahatlatmalı </a:t>
            </a:r>
          </a:p>
          <a:p>
            <a:r>
              <a:rPr lang="tr-TR" dirty="0"/>
              <a:t>Çocuklarıyla birlikte onların günlük işlerine destek olmalı</a:t>
            </a:r>
          </a:p>
          <a:p>
            <a:r>
              <a:rPr lang="tr-TR" dirty="0"/>
              <a:t>Çeşitli rahatlama tekniklerini kullanarak çocukların </a:t>
            </a:r>
            <a:r>
              <a:rPr lang="tr-TR" dirty="0" smtClean="0"/>
              <a:t>stresini azaltmalı</a:t>
            </a:r>
            <a:endParaRPr lang="tr-TR" dirty="0"/>
          </a:p>
          <a:p>
            <a:r>
              <a:rPr lang="tr-TR" dirty="0" smtClean="0"/>
              <a:t>Çocukları </a:t>
            </a:r>
            <a:r>
              <a:rPr lang="tr-TR" dirty="0"/>
              <a:t>birlikte yapılacak aktiviteler için </a:t>
            </a:r>
            <a:r>
              <a:rPr lang="tr-TR" dirty="0" smtClean="0"/>
              <a:t>desteklemelidir. </a:t>
            </a:r>
            <a:r>
              <a:rPr lang="tr-TR" dirty="0"/>
              <a:t>(oyun , sohbet)</a:t>
            </a:r>
          </a:p>
        </p:txBody>
      </p:sp>
      <p:sp>
        <p:nvSpPr>
          <p:cNvPr id="4" name="Slayt Numarası Yer Tutucusu 3"/>
          <p:cNvSpPr>
            <a:spLocks noGrp="1"/>
          </p:cNvSpPr>
          <p:nvPr>
            <p:ph type="sldNum" sz="quarter" idx="12"/>
          </p:nvPr>
        </p:nvSpPr>
        <p:spPr/>
        <p:txBody>
          <a:bodyPr/>
          <a:lstStyle/>
          <a:p>
            <a:fld id="{0C7892E8-722E-4040-B6E3-0043D76D37F0}" type="slidenum">
              <a:rPr lang="tr-TR" smtClean="0"/>
              <a:pPr/>
              <a:t>44</a:t>
            </a:fld>
            <a:endParaRPr lang="tr-TR"/>
          </a:p>
        </p:txBody>
      </p:sp>
    </p:spTree>
    <p:extLst>
      <p:ext uri="{BB962C8B-B14F-4D97-AF65-F5344CB8AC3E}">
        <p14:creationId xmlns:p14="http://schemas.microsoft.com/office/powerpoint/2010/main" val="33963641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5F66F26-5057-4D24-B0E4-F7CBCA50FE79}"/>
              </a:ext>
            </a:extLst>
          </p:cNvPr>
          <p:cNvSpPr>
            <a:spLocks noGrp="1"/>
          </p:cNvSpPr>
          <p:nvPr>
            <p:ph type="ctrTitle"/>
          </p:nvPr>
        </p:nvSpPr>
        <p:spPr/>
        <p:txBody>
          <a:bodyPr>
            <a:normAutofit/>
          </a:bodyPr>
          <a:lstStyle/>
          <a:p>
            <a:r>
              <a:rPr lang="tr-TR" b="1" dirty="0">
                <a:latin typeface="+mn-lt"/>
              </a:rPr>
              <a:t>Fiziksel Aktivite</a:t>
            </a:r>
          </a:p>
        </p:txBody>
      </p:sp>
      <p:pic>
        <p:nvPicPr>
          <p:cNvPr id="4" name="Resim 3">
            <a:extLst>
              <a:ext uri="{FF2B5EF4-FFF2-40B4-BE49-F238E27FC236}">
                <a16:creationId xmlns="" xmlns:a16="http://schemas.microsoft.com/office/drawing/2014/main" id="{07DEAA3F-0FA3-4D78-BCCD-A30FDBFD83E2}"/>
              </a:ext>
            </a:extLst>
          </p:cNvPr>
          <p:cNvPicPr>
            <a:picLocks noChangeAspect="1"/>
          </p:cNvPicPr>
          <p:nvPr/>
        </p:nvPicPr>
        <p:blipFill>
          <a:blip r:embed="rId2" cstate="print"/>
          <a:stretch>
            <a:fillRect/>
          </a:stretch>
        </p:blipFill>
        <p:spPr>
          <a:xfrm>
            <a:off x="1596366" y="3948662"/>
            <a:ext cx="9071634" cy="2377646"/>
          </a:xfrm>
          <a:prstGeom prst="rect">
            <a:avLst/>
          </a:prstGeom>
        </p:spPr>
      </p:pic>
      <p:sp>
        <p:nvSpPr>
          <p:cNvPr id="5" name="4 Slayt Numarası Yer Tutucusu"/>
          <p:cNvSpPr>
            <a:spLocks noGrp="1"/>
          </p:cNvSpPr>
          <p:nvPr>
            <p:ph type="sldNum" sz="quarter" idx="12"/>
          </p:nvPr>
        </p:nvSpPr>
        <p:spPr/>
        <p:txBody>
          <a:bodyPr/>
          <a:lstStyle/>
          <a:p>
            <a:fld id="{F724BEC1-9A37-406E-936E-2E070718D182}" type="slidenum">
              <a:rPr lang="tr-TR" smtClean="0"/>
              <a:pPr/>
              <a:t>45</a:t>
            </a:fld>
            <a:endParaRPr lang="tr-TR"/>
          </a:p>
        </p:txBody>
      </p:sp>
    </p:spTree>
    <p:extLst>
      <p:ext uri="{BB962C8B-B14F-4D97-AF65-F5344CB8AC3E}">
        <p14:creationId xmlns:p14="http://schemas.microsoft.com/office/powerpoint/2010/main" val="17797654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524000" y="-27384"/>
            <a:ext cx="9144000" cy="792088"/>
          </a:xfrm>
          <a:solidFill>
            <a:schemeClr val="accent6">
              <a:lumMod val="20000"/>
              <a:lumOff val="80000"/>
            </a:schemeClr>
          </a:solidFill>
        </p:spPr>
        <p:txBody>
          <a:bodyPr>
            <a:normAutofit/>
          </a:bodyPr>
          <a:lstStyle/>
          <a:p>
            <a:r>
              <a:rPr lang="tr-TR" sz="4000" b="1" dirty="0">
                <a:solidFill>
                  <a:srgbClr val="FF0000"/>
                </a:solidFill>
                <a:latin typeface="Calibri" panose="020F0502020204030204" pitchFamily="34" charset="0"/>
                <a:cs typeface="Calibri" panose="020F0502020204030204" pitchFamily="34" charset="0"/>
              </a:rPr>
              <a:t>Fiziksel aktivite nedir?</a:t>
            </a:r>
          </a:p>
        </p:txBody>
      </p:sp>
      <p:grpSp>
        <p:nvGrpSpPr>
          <p:cNvPr id="10" name="Grup 9"/>
          <p:cNvGrpSpPr/>
          <p:nvPr/>
        </p:nvGrpSpPr>
        <p:grpSpPr>
          <a:xfrm>
            <a:off x="3323692" y="2731037"/>
            <a:ext cx="5661704" cy="2924280"/>
            <a:chOff x="395536" y="2996952"/>
            <a:chExt cx="8475902" cy="3816424"/>
          </a:xfrm>
        </p:grpSpPr>
        <p:sp>
          <p:nvSpPr>
            <p:cNvPr id="9" name="İçerik Yer Tutucusu 2"/>
            <p:cNvSpPr txBox="1">
              <a:spLocks/>
            </p:cNvSpPr>
            <p:nvPr/>
          </p:nvSpPr>
          <p:spPr>
            <a:xfrm>
              <a:off x="728899" y="3068960"/>
              <a:ext cx="8142539" cy="36724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24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tr-TR" sz="2000" b="0" i="0" u="none" strike="noStrike" kern="1200" cap="none" spc="0" normalizeH="0" baseline="0" noProof="0" dirty="0">
                  <a:ln>
                    <a:noFill/>
                  </a:ln>
                  <a:solidFill>
                    <a:prstClr val="black"/>
                  </a:solidFill>
                  <a:effectLst/>
                  <a:uLnTx/>
                  <a:uFillTx/>
                  <a:latin typeface="Calibri"/>
                  <a:ea typeface="+mn-ea"/>
                  <a:cs typeface="+mn-cs"/>
                </a:rPr>
                <a:t>Oyun oynamak</a:t>
              </a:r>
            </a:p>
            <a:p>
              <a:pPr marL="342900" marR="0" lvl="0" indent="-324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tr-TR" sz="2000" b="0" i="0" u="none" strike="noStrike" kern="1200" cap="none" spc="0" normalizeH="0" baseline="0" noProof="0" dirty="0">
                  <a:ln>
                    <a:noFill/>
                  </a:ln>
                  <a:solidFill>
                    <a:prstClr val="black"/>
                  </a:solidFill>
                  <a:effectLst/>
                  <a:uLnTx/>
                  <a:uFillTx/>
                  <a:latin typeface="Calibri"/>
                  <a:ea typeface="+mn-ea"/>
                  <a:cs typeface="+mn-cs"/>
                </a:rPr>
                <a:t>Boş zamanlar (teneffüs)</a:t>
              </a:r>
            </a:p>
            <a:p>
              <a:pPr marL="342900" marR="0" lvl="0" indent="-324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tr-TR" sz="2000" b="0" i="0" u="none" strike="noStrike" kern="1200" cap="none" spc="0" normalizeH="0" baseline="0" noProof="0" dirty="0">
                  <a:ln>
                    <a:noFill/>
                  </a:ln>
                  <a:solidFill>
                    <a:prstClr val="black"/>
                  </a:solidFill>
                  <a:effectLst/>
                  <a:uLnTx/>
                  <a:uFillTx/>
                  <a:latin typeface="Calibri"/>
                  <a:ea typeface="+mn-ea"/>
                  <a:cs typeface="+mn-cs"/>
                </a:rPr>
                <a:t>Beden Eğitimi dersleri</a:t>
              </a:r>
            </a:p>
            <a:p>
              <a:pPr marL="342900" marR="0" lvl="0" indent="-324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tr-TR" sz="2000" b="0" i="0" u="none" strike="noStrike" kern="1200" cap="none" spc="0" normalizeH="0" baseline="0" noProof="0" dirty="0">
                  <a:ln>
                    <a:noFill/>
                  </a:ln>
                  <a:solidFill>
                    <a:prstClr val="black"/>
                  </a:solidFill>
                  <a:effectLst/>
                  <a:uLnTx/>
                  <a:uFillTx/>
                  <a:latin typeface="Calibri"/>
                  <a:ea typeface="+mn-ea"/>
                  <a:cs typeface="+mn-cs"/>
                </a:rPr>
                <a:t>Yürümek</a:t>
              </a:r>
            </a:p>
            <a:p>
              <a:pPr marL="342900" marR="0" lvl="0" indent="-324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tr-TR" sz="2000" b="0" i="0" u="none" strike="noStrike" kern="1200" cap="none" spc="0" normalizeH="0" baseline="0" noProof="0" dirty="0">
                  <a:ln>
                    <a:noFill/>
                  </a:ln>
                  <a:solidFill>
                    <a:prstClr val="black"/>
                  </a:solidFill>
                  <a:effectLst/>
                  <a:uLnTx/>
                  <a:uFillTx/>
                  <a:latin typeface="Calibri"/>
                  <a:ea typeface="+mn-ea"/>
                  <a:cs typeface="+mn-cs"/>
                </a:rPr>
                <a:t>Merdiven inip çıkmak</a:t>
              </a:r>
            </a:p>
            <a:p>
              <a:pPr marL="342900" marR="0" lvl="0" indent="-324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tr-TR" sz="2000" b="0" i="0" u="none" strike="noStrike" kern="1200" cap="none" spc="0" normalizeH="0" baseline="0" noProof="0" dirty="0">
                  <a:ln>
                    <a:noFill/>
                  </a:ln>
                  <a:solidFill>
                    <a:prstClr val="black"/>
                  </a:solidFill>
                  <a:effectLst/>
                  <a:uLnTx/>
                  <a:uFillTx/>
                  <a:latin typeface="Calibri"/>
                  <a:ea typeface="+mn-ea"/>
                  <a:cs typeface="+mn-cs"/>
                </a:rPr>
                <a:t>Ev işleri</a:t>
              </a:r>
            </a:p>
            <a:p>
              <a:pPr marL="342900" marR="0" lvl="0" indent="-324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tr-TR" sz="2000" b="0" i="0" u="none" strike="noStrike" kern="1200" cap="none" spc="0" normalizeH="0" baseline="0" noProof="0" dirty="0">
                  <a:ln>
                    <a:noFill/>
                  </a:ln>
                  <a:solidFill>
                    <a:prstClr val="black"/>
                  </a:solidFill>
                  <a:effectLst/>
                  <a:uLnTx/>
                  <a:uFillTx/>
                  <a:latin typeface="Calibri"/>
                  <a:ea typeface="+mn-ea"/>
                  <a:cs typeface="+mn-cs"/>
                </a:rPr>
                <a:t>Bahçe işleri </a:t>
              </a:r>
            </a:p>
            <a:p>
              <a:pPr marL="342900" marR="0" lvl="0" indent="-324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tr-TR" sz="2000" b="0" i="0" u="none" strike="noStrike" kern="1200" cap="none" spc="0" normalizeH="0" baseline="0" noProof="0" dirty="0">
                  <a:ln>
                    <a:noFill/>
                  </a:ln>
                  <a:solidFill>
                    <a:prstClr val="black"/>
                  </a:solidFill>
                  <a:effectLst/>
                  <a:uLnTx/>
                  <a:uFillTx/>
                  <a:latin typeface="Calibri"/>
                  <a:ea typeface="+mn-ea"/>
                  <a:cs typeface="+mn-cs"/>
                </a:rPr>
                <a:t>Yemek yemek, banyo yapmak  gibi günlük yaşamı sürdürmek için yapılan etkinlikler</a:t>
              </a:r>
            </a:p>
          </p:txBody>
        </p:sp>
        <p:sp>
          <p:nvSpPr>
            <p:cNvPr id="5" name="Yuvarlatılmış Dikdörtgen 4"/>
            <p:cNvSpPr/>
            <p:nvPr/>
          </p:nvSpPr>
          <p:spPr>
            <a:xfrm>
              <a:off x="395536" y="2996952"/>
              <a:ext cx="8475902" cy="3816424"/>
            </a:xfrm>
            <a:prstGeom prst="round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7" name="İçerik Yer Tutucusu 2"/>
          <p:cNvSpPr>
            <a:spLocks noGrp="1"/>
          </p:cNvSpPr>
          <p:nvPr>
            <p:ph idx="1"/>
          </p:nvPr>
        </p:nvSpPr>
        <p:spPr>
          <a:xfrm>
            <a:off x="1981200" y="783213"/>
            <a:ext cx="8229601" cy="2016224"/>
          </a:xfrm>
        </p:spPr>
        <p:txBody>
          <a:bodyPr>
            <a:noAutofit/>
          </a:bodyPr>
          <a:lstStyle/>
          <a:p>
            <a:pPr marL="0" indent="0" algn="ctr">
              <a:buNone/>
            </a:pPr>
            <a:r>
              <a:rPr lang="tr-TR" sz="2800" dirty="0"/>
              <a:t>Günlük yaşamda iskelet kaslarını kullanarak yapılan ve enerji harcamasını gerektiren her hareket</a:t>
            </a:r>
          </a:p>
          <a:p>
            <a:pPr marL="0" indent="0" algn="ctr">
              <a:buNone/>
            </a:pPr>
            <a:endParaRPr lang="tr-TR" sz="2800" dirty="0"/>
          </a:p>
          <a:p>
            <a:pPr marL="0" indent="0" algn="ctr">
              <a:buNone/>
            </a:pPr>
            <a:r>
              <a:rPr lang="tr-TR" sz="2800" dirty="0"/>
              <a:t>fiziksel aktivitedir!</a:t>
            </a:r>
          </a:p>
        </p:txBody>
      </p:sp>
      <p:sp>
        <p:nvSpPr>
          <p:cNvPr id="8" name="Aşağı Ok 7"/>
          <p:cNvSpPr/>
          <p:nvPr/>
        </p:nvSpPr>
        <p:spPr>
          <a:xfrm>
            <a:off x="5824298" y="1746209"/>
            <a:ext cx="543402" cy="432048"/>
          </a:xfrm>
          <a:prstGeom prst="downArrow">
            <a:avLst/>
          </a:prstGeom>
          <a:solidFill>
            <a:srgbClr val="FF0000"/>
          </a:solidFill>
          <a:ln>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srgbClr val="FF0000"/>
              </a:solidFill>
              <a:effectLst/>
              <a:uLnTx/>
              <a:uFillTx/>
              <a:latin typeface="Calibri"/>
              <a:ea typeface="+mn-ea"/>
              <a:cs typeface="+mn-cs"/>
            </a:endParaRPr>
          </a:p>
        </p:txBody>
      </p:sp>
      <p:sp>
        <p:nvSpPr>
          <p:cNvPr id="3" name="Metin kutusu 2"/>
          <p:cNvSpPr txBox="1"/>
          <p:nvPr/>
        </p:nvSpPr>
        <p:spPr>
          <a:xfrm>
            <a:off x="3091559" y="5791175"/>
            <a:ext cx="6319807" cy="523220"/>
          </a:xfrm>
          <a:prstGeom prst="rect">
            <a:avLst/>
          </a:prstGeom>
          <a:solidFill>
            <a:schemeClr val="accent1">
              <a:lumMod val="20000"/>
              <a:lumOff val="80000"/>
            </a:schemeClr>
          </a:solidFill>
          <a:ln w="19050">
            <a:solidFill>
              <a:srgbClr val="FFFF00"/>
            </a:solidFill>
            <a:prstDash val="sysDot"/>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800" b="1" i="0" u="none" strike="noStrike" kern="1200" cap="none" spc="0" normalizeH="0" baseline="0" noProof="0" dirty="0">
                <a:ln>
                  <a:noFill/>
                </a:ln>
                <a:solidFill>
                  <a:srgbClr val="FF0000"/>
                </a:solidFill>
                <a:effectLst/>
                <a:uLnTx/>
                <a:uFillTx/>
                <a:latin typeface="Calibri"/>
                <a:ea typeface="+mn-ea"/>
                <a:cs typeface="+mn-cs"/>
              </a:rPr>
              <a:t>Egzersiz</a:t>
            </a:r>
            <a:r>
              <a:rPr kumimoji="0" lang="tr-TR" sz="2800" b="0" i="0" u="none" strike="noStrike" kern="1200" cap="none" spc="0" normalizeH="0" baseline="0" noProof="0" dirty="0">
                <a:ln>
                  <a:noFill/>
                </a:ln>
                <a:solidFill>
                  <a:prstClr val="black"/>
                </a:solidFill>
                <a:effectLst/>
                <a:uLnTx/>
                <a:uFillTx/>
                <a:latin typeface="Calibri"/>
                <a:ea typeface="+mn-ea"/>
                <a:cs typeface="+mn-cs"/>
              </a:rPr>
              <a:t> ve </a:t>
            </a:r>
            <a:r>
              <a:rPr kumimoji="0" lang="tr-TR" sz="2800" b="1" i="0" u="none" strike="noStrike" kern="1200" cap="none" spc="0" normalizeH="0" baseline="0" noProof="0" dirty="0">
                <a:ln>
                  <a:noFill/>
                </a:ln>
                <a:solidFill>
                  <a:srgbClr val="FF0000"/>
                </a:solidFill>
                <a:effectLst/>
                <a:uLnTx/>
                <a:uFillTx/>
                <a:latin typeface="Calibri"/>
                <a:ea typeface="+mn-ea"/>
                <a:cs typeface="+mn-cs"/>
              </a:rPr>
              <a:t>Spor</a:t>
            </a:r>
            <a:r>
              <a:rPr kumimoji="0" lang="tr-TR" sz="2800" b="0" i="0" u="none" strike="noStrike" kern="1200" cap="none" spc="0" normalizeH="0" baseline="0" noProof="0" dirty="0">
                <a:ln>
                  <a:noFill/>
                </a:ln>
                <a:solidFill>
                  <a:prstClr val="black"/>
                </a:solidFill>
                <a:effectLst/>
                <a:uLnTx/>
                <a:uFillTx/>
                <a:latin typeface="Calibri"/>
                <a:ea typeface="+mn-ea"/>
                <a:cs typeface="+mn-cs"/>
              </a:rPr>
              <a:t> da </a:t>
            </a:r>
            <a:r>
              <a:rPr kumimoji="0" lang="tr-TR" sz="2800" b="0" i="0" u="none" strike="noStrike" kern="1200" cap="none" spc="0" normalizeH="0" baseline="0" noProof="0" dirty="0">
                <a:ln>
                  <a:noFill/>
                </a:ln>
                <a:solidFill>
                  <a:srgbClr val="FF0000"/>
                </a:solidFill>
                <a:effectLst/>
                <a:uLnTx/>
                <a:uFillTx/>
                <a:latin typeface="Calibri"/>
                <a:ea typeface="+mn-ea"/>
                <a:cs typeface="+mn-cs"/>
                <a:sym typeface="Wingdings" panose="05000000000000000000" pitchFamily="2" charset="2"/>
              </a:rPr>
              <a:t></a:t>
            </a:r>
            <a:r>
              <a:rPr kumimoji="0" lang="tr-TR" sz="2800" b="0" i="0" u="none" strike="noStrike" kern="1200" cap="none" spc="0" normalizeH="0" baseline="0" noProof="0" dirty="0">
                <a:ln>
                  <a:noFill/>
                </a:ln>
                <a:solidFill>
                  <a:srgbClr val="FF0000"/>
                </a:solidFill>
                <a:effectLst/>
                <a:uLnTx/>
                <a:uFillTx/>
                <a:latin typeface="Calibri"/>
                <a:ea typeface="+mn-ea"/>
                <a:cs typeface="+mn-cs"/>
              </a:rPr>
              <a:t> </a:t>
            </a:r>
            <a:r>
              <a:rPr kumimoji="0" lang="tr-TR" sz="2800" b="1" i="0" u="none" strike="noStrike" kern="1200" cap="none" spc="0" normalizeH="0" baseline="0" noProof="0" dirty="0">
                <a:ln>
                  <a:noFill/>
                </a:ln>
                <a:solidFill>
                  <a:srgbClr val="FF0000"/>
                </a:solidFill>
                <a:effectLst/>
                <a:uLnTx/>
                <a:uFillTx/>
                <a:latin typeface="Calibri"/>
                <a:ea typeface="+mn-ea"/>
                <a:cs typeface="+mn-cs"/>
              </a:rPr>
              <a:t>Fiziksel Aktivitedir!</a:t>
            </a:r>
          </a:p>
        </p:txBody>
      </p:sp>
      <p:sp>
        <p:nvSpPr>
          <p:cNvPr id="11" name="10 Slayt Numarası Yer Tutucusu"/>
          <p:cNvSpPr>
            <a:spLocks noGrp="1"/>
          </p:cNvSpPr>
          <p:nvPr>
            <p:ph type="sldNum" sz="quarter" idx="12"/>
          </p:nvPr>
        </p:nvSpPr>
        <p:spPr/>
        <p:txBody>
          <a:bodyPr/>
          <a:lstStyle/>
          <a:p>
            <a:fld id="{F302176B-0E47-46AC-8F43-DAB4B8A37D06}" type="slidenum">
              <a:rPr lang="tr-TR" smtClean="0"/>
              <a:pPr/>
              <a:t>46</a:t>
            </a:fld>
            <a:endParaRPr lang="tr-TR" dirty="0"/>
          </a:p>
        </p:txBody>
      </p:sp>
    </p:spTree>
    <p:extLst>
      <p:ext uri="{BB962C8B-B14F-4D97-AF65-F5344CB8AC3E}">
        <p14:creationId xmlns:p14="http://schemas.microsoft.com/office/powerpoint/2010/main" val="2199144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3"/>
                                        </p:tgtEl>
                                        <p:attrNameLst>
                                          <p:attrName>r</p:attrName>
                                        </p:attrNameLst>
                                      </p:cBhvr>
                                    </p:animRot>
                                    <p:animRot by="-240000">
                                      <p:cBhvr>
                                        <p:cTn id="7" dur="200" fill="hold">
                                          <p:stCondLst>
                                            <p:cond delay="200"/>
                                          </p:stCondLst>
                                        </p:cTn>
                                        <p:tgtEl>
                                          <p:spTgt spid="3"/>
                                        </p:tgtEl>
                                        <p:attrNameLst>
                                          <p:attrName>r</p:attrName>
                                        </p:attrNameLst>
                                      </p:cBhvr>
                                    </p:animRot>
                                    <p:animRot by="240000">
                                      <p:cBhvr>
                                        <p:cTn id="8" dur="200" fill="hold">
                                          <p:stCondLst>
                                            <p:cond delay="400"/>
                                          </p:stCondLst>
                                        </p:cTn>
                                        <p:tgtEl>
                                          <p:spTgt spid="3"/>
                                        </p:tgtEl>
                                        <p:attrNameLst>
                                          <p:attrName>r</p:attrName>
                                        </p:attrNameLst>
                                      </p:cBhvr>
                                    </p:animRot>
                                    <p:animRot by="-240000">
                                      <p:cBhvr>
                                        <p:cTn id="9" dur="200" fill="hold">
                                          <p:stCondLst>
                                            <p:cond delay="600"/>
                                          </p:stCondLst>
                                        </p:cTn>
                                        <p:tgtEl>
                                          <p:spTgt spid="3"/>
                                        </p:tgtEl>
                                        <p:attrNameLst>
                                          <p:attrName>r</p:attrName>
                                        </p:attrNameLst>
                                      </p:cBhvr>
                                    </p:animRot>
                                    <p:animRot by="120000">
                                      <p:cBhvr>
                                        <p:cTn id="10" dur="200" fill="hold">
                                          <p:stCondLst>
                                            <p:cond delay="80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09760901-FC29-4580-9D47-CA9413106891}"/>
              </a:ext>
            </a:extLst>
          </p:cNvPr>
          <p:cNvSpPr>
            <a:spLocks noGrp="1"/>
          </p:cNvSpPr>
          <p:nvPr>
            <p:ph type="title"/>
          </p:nvPr>
        </p:nvSpPr>
        <p:spPr/>
        <p:txBody>
          <a:bodyPr/>
          <a:lstStyle/>
          <a:p>
            <a:r>
              <a:rPr lang="tr-TR" b="1" dirty="0">
                <a:latin typeface="+mn-lt"/>
              </a:rPr>
              <a:t>Fiziksel aktivitenin önemi</a:t>
            </a:r>
          </a:p>
        </p:txBody>
      </p:sp>
      <p:sp>
        <p:nvSpPr>
          <p:cNvPr id="3" name="İçerik Yer Tutucusu 2">
            <a:extLst>
              <a:ext uri="{FF2B5EF4-FFF2-40B4-BE49-F238E27FC236}">
                <a16:creationId xmlns="" xmlns:a16="http://schemas.microsoft.com/office/drawing/2014/main" id="{56B78ACA-1C2D-46BE-85FF-468F074C1A87}"/>
              </a:ext>
            </a:extLst>
          </p:cNvPr>
          <p:cNvSpPr>
            <a:spLocks noGrp="1"/>
          </p:cNvSpPr>
          <p:nvPr>
            <p:ph idx="1"/>
          </p:nvPr>
        </p:nvSpPr>
        <p:spPr/>
        <p:txBody>
          <a:bodyPr>
            <a:normAutofit fontScale="92500" lnSpcReduction="20000"/>
          </a:bodyPr>
          <a:lstStyle/>
          <a:p>
            <a:pPr algn="just"/>
            <a:r>
              <a:rPr lang="tr-TR" dirty="0"/>
              <a:t>Günümüzde değişen yaşam tarzlarından dolayı bulaşıcı olmayan hastalıklar tüm dünyada ve tüm yaş gruplarında artış göstermektedir. </a:t>
            </a:r>
          </a:p>
          <a:p>
            <a:pPr algn="just"/>
            <a:r>
              <a:rPr lang="tr-TR" dirty="0">
                <a:solidFill>
                  <a:prstClr val="black"/>
                </a:solidFill>
              </a:rPr>
              <a:t>Kronik hastalıkların önlenmesi için ilk basamağı çocukluk dönemi oluşturmaktadır. </a:t>
            </a:r>
          </a:p>
          <a:p>
            <a:pPr lvl="0" algn="just"/>
            <a:r>
              <a:rPr lang="tr-TR" dirty="0">
                <a:solidFill>
                  <a:prstClr val="black"/>
                </a:solidFill>
              </a:rPr>
              <a:t>Kronik hastalıkların oluşmasında en önemli faktörler fiziksel hareketsizlik ve sağlıksız beslenmedir.</a:t>
            </a:r>
          </a:p>
          <a:p>
            <a:pPr lvl="0" algn="just"/>
            <a:r>
              <a:rPr lang="tr-TR" dirty="0"/>
              <a:t>Dünyada, 2016 yılında 11-17 yaş arasındaki ergenlerin </a:t>
            </a:r>
            <a:r>
              <a:rPr lang="tr-TR" b="1" dirty="0"/>
              <a:t>%81'i </a:t>
            </a:r>
            <a:r>
              <a:rPr lang="tr-TR" dirty="0">
                <a:solidFill>
                  <a:prstClr val="black"/>
                </a:solidFill>
              </a:rPr>
              <a:t>fiziksel olarak </a:t>
            </a:r>
            <a:r>
              <a:rPr lang="tr-TR" dirty="0"/>
              <a:t>yeterince aktif değildir.</a:t>
            </a:r>
          </a:p>
          <a:p>
            <a:pPr lvl="0" algn="just"/>
            <a:r>
              <a:rPr lang="tr-TR" dirty="0"/>
              <a:t>Türkiye Beslenme ve Sağlık Araştırması’na (2010) göre 6-11 yaş grubu çocuklarımızın %58.4’ü düzenli (günde en az 30 dakika) olarak egzersiz yapmamaktadır. 12-14 yaş ergenlerin %56.2’si, 15-18 yaş ergenlerin %57.8’i fiziksel olarak aktif değildir. </a:t>
            </a:r>
          </a:p>
          <a:p>
            <a:pPr algn="just"/>
            <a:endParaRPr lang="tr-TR" dirty="0"/>
          </a:p>
        </p:txBody>
      </p:sp>
      <p:sp>
        <p:nvSpPr>
          <p:cNvPr id="4" name="3 Slayt Numarası Yer Tutucusu"/>
          <p:cNvSpPr>
            <a:spLocks noGrp="1"/>
          </p:cNvSpPr>
          <p:nvPr>
            <p:ph type="sldNum" sz="quarter" idx="12"/>
          </p:nvPr>
        </p:nvSpPr>
        <p:spPr/>
        <p:txBody>
          <a:bodyPr/>
          <a:lstStyle/>
          <a:p>
            <a:fld id="{F724BEC1-9A37-406E-936E-2E070718D182}" type="slidenum">
              <a:rPr lang="tr-TR" smtClean="0"/>
              <a:pPr/>
              <a:t>47</a:t>
            </a:fld>
            <a:endParaRPr lang="tr-TR"/>
          </a:p>
        </p:txBody>
      </p:sp>
    </p:spTree>
    <p:extLst>
      <p:ext uri="{BB962C8B-B14F-4D97-AF65-F5344CB8AC3E}">
        <p14:creationId xmlns:p14="http://schemas.microsoft.com/office/powerpoint/2010/main" val="11532043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EA8E40D4-B459-4B48-BC4E-C472972D16B2}"/>
              </a:ext>
            </a:extLst>
          </p:cNvPr>
          <p:cNvSpPr>
            <a:spLocks noGrp="1"/>
          </p:cNvSpPr>
          <p:nvPr>
            <p:ph type="title"/>
          </p:nvPr>
        </p:nvSpPr>
        <p:spPr>
          <a:xfrm>
            <a:off x="796636" y="129598"/>
            <a:ext cx="10515600" cy="1325563"/>
          </a:xfrm>
        </p:spPr>
        <p:txBody>
          <a:bodyPr/>
          <a:lstStyle/>
          <a:p>
            <a:r>
              <a:rPr lang="tr-TR" b="1" dirty="0">
                <a:latin typeface="+mn-lt"/>
              </a:rPr>
              <a:t>Fiziksel Aktivitenin Yararları</a:t>
            </a:r>
          </a:p>
        </p:txBody>
      </p:sp>
      <p:sp>
        <p:nvSpPr>
          <p:cNvPr id="3" name="İçerik Yer Tutucusu 2">
            <a:extLst>
              <a:ext uri="{FF2B5EF4-FFF2-40B4-BE49-F238E27FC236}">
                <a16:creationId xmlns="" xmlns:a16="http://schemas.microsoft.com/office/drawing/2014/main" id="{E303D922-BD94-4D66-B707-9E159E35BCF4}"/>
              </a:ext>
            </a:extLst>
          </p:cNvPr>
          <p:cNvSpPr>
            <a:spLocks noGrp="1"/>
          </p:cNvSpPr>
          <p:nvPr>
            <p:ph idx="1"/>
          </p:nvPr>
        </p:nvSpPr>
        <p:spPr>
          <a:xfrm>
            <a:off x="443345" y="1385454"/>
            <a:ext cx="10910455" cy="5223163"/>
          </a:xfrm>
        </p:spPr>
        <p:txBody>
          <a:bodyPr>
            <a:normAutofit fontScale="85000" lnSpcReduction="20000"/>
          </a:bodyPr>
          <a:lstStyle/>
          <a:p>
            <a:pPr marL="0" indent="0" algn="just">
              <a:buNone/>
            </a:pPr>
            <a:r>
              <a:rPr lang="tr-TR" b="1" dirty="0">
                <a:solidFill>
                  <a:srgbClr val="FF0000"/>
                </a:solidFill>
              </a:rPr>
              <a:t>Çocukların ve gençlerin düzenli fiziksel aktivite alışkanlığı kazanması,</a:t>
            </a:r>
            <a:r>
              <a:rPr lang="tr-TR" b="1" dirty="0"/>
              <a:t> </a:t>
            </a:r>
          </a:p>
          <a:p>
            <a:pPr algn="just"/>
            <a:r>
              <a:rPr lang="tr-TR" dirty="0"/>
              <a:t>Sağlıklı büyümesi ve gelişmesi, </a:t>
            </a:r>
          </a:p>
          <a:p>
            <a:pPr algn="just"/>
            <a:r>
              <a:rPr lang="tr-TR" dirty="0"/>
              <a:t>İstenmeyen alışkanlıklardan korunması, </a:t>
            </a:r>
          </a:p>
          <a:p>
            <a:pPr algn="just"/>
            <a:r>
              <a:rPr lang="tr-TR" dirty="0"/>
              <a:t>Sosyalleşmesi, </a:t>
            </a:r>
          </a:p>
          <a:p>
            <a:pPr algn="just"/>
            <a:r>
              <a:rPr lang="tr-TR" dirty="0"/>
              <a:t>Derslerinde başarılı olması,  </a:t>
            </a:r>
          </a:p>
          <a:p>
            <a:pPr algn="just"/>
            <a:r>
              <a:rPr lang="tr-TR" dirty="0"/>
              <a:t>Mutlu olmasına yardımcı olur. </a:t>
            </a:r>
          </a:p>
          <a:p>
            <a:pPr algn="just"/>
            <a:r>
              <a:rPr lang="tr-TR" dirty="0"/>
              <a:t>Fiziksel uygunluğu geliştirmede, motor becerileri geliştirmede, </a:t>
            </a:r>
          </a:p>
          <a:p>
            <a:pPr algn="just"/>
            <a:r>
              <a:rPr lang="tr-TR" dirty="0"/>
              <a:t>Kendine güven ve özgüven geliştirmede, </a:t>
            </a:r>
          </a:p>
          <a:p>
            <a:pPr algn="just"/>
            <a:r>
              <a:rPr lang="tr-TR" dirty="0"/>
              <a:t>Stresin azalmasına yardımcı olmada</a:t>
            </a:r>
          </a:p>
          <a:p>
            <a:pPr algn="just"/>
            <a:r>
              <a:rPr lang="tr-TR" dirty="0"/>
              <a:t>Yetişkinlik döneminde karşılaşabileceği çeşitli kronik hastalıkların oluşumunun engellenmesinde, </a:t>
            </a:r>
          </a:p>
          <a:p>
            <a:pPr algn="just"/>
            <a:r>
              <a:rPr lang="tr-TR" dirty="0"/>
              <a:t>Kronik hastalıkların tedavisinde, </a:t>
            </a:r>
          </a:p>
          <a:p>
            <a:pPr algn="just"/>
            <a:r>
              <a:rPr lang="tr-TR" dirty="0"/>
              <a:t>Daha aktif bir yaşlılık dönemi geçirmelerinin sağlanmasında, </a:t>
            </a:r>
          </a:p>
          <a:p>
            <a:pPr algn="just"/>
            <a:r>
              <a:rPr lang="tr-TR" b="1" dirty="0"/>
              <a:t>Yaşam kalitesinin artırılmasında </a:t>
            </a:r>
            <a:r>
              <a:rPr lang="tr-TR" dirty="0"/>
              <a:t>önemli farklar yaratabilmektedir.</a:t>
            </a:r>
          </a:p>
        </p:txBody>
      </p:sp>
      <p:sp>
        <p:nvSpPr>
          <p:cNvPr id="5" name="4 Slayt Numarası Yer Tutucusu"/>
          <p:cNvSpPr>
            <a:spLocks noGrp="1"/>
          </p:cNvSpPr>
          <p:nvPr>
            <p:ph type="sldNum" sz="quarter" idx="12"/>
          </p:nvPr>
        </p:nvSpPr>
        <p:spPr/>
        <p:txBody>
          <a:bodyPr/>
          <a:lstStyle/>
          <a:p>
            <a:fld id="{F724BEC1-9A37-406E-936E-2E070718D182}" type="slidenum">
              <a:rPr lang="tr-TR" smtClean="0"/>
              <a:pPr/>
              <a:t>48</a:t>
            </a:fld>
            <a:endParaRPr lang="tr-TR"/>
          </a:p>
        </p:txBody>
      </p:sp>
    </p:spTree>
    <p:extLst>
      <p:ext uri="{BB962C8B-B14F-4D97-AF65-F5344CB8AC3E}">
        <p14:creationId xmlns:p14="http://schemas.microsoft.com/office/powerpoint/2010/main" val="6060686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65B699E5-3E4C-4E6F-9B1C-152F6ECD2BAC}"/>
              </a:ext>
            </a:extLst>
          </p:cNvPr>
          <p:cNvSpPr>
            <a:spLocks noGrp="1"/>
          </p:cNvSpPr>
          <p:nvPr>
            <p:ph type="title"/>
          </p:nvPr>
        </p:nvSpPr>
        <p:spPr>
          <a:xfrm>
            <a:off x="838200" y="365125"/>
            <a:ext cx="10515600" cy="1061893"/>
          </a:xfrm>
        </p:spPr>
        <p:txBody>
          <a:bodyPr/>
          <a:lstStyle/>
          <a:p>
            <a:r>
              <a:rPr lang="tr-TR" b="1" dirty="0">
                <a:solidFill>
                  <a:prstClr val="black"/>
                </a:solidFill>
                <a:latin typeface="Calibri"/>
              </a:rPr>
              <a:t>Fiziksel</a:t>
            </a:r>
            <a:r>
              <a:rPr lang="tr-TR" b="1" dirty="0">
                <a:solidFill>
                  <a:prstClr val="black"/>
                </a:solidFill>
              </a:rPr>
              <a:t> </a:t>
            </a:r>
            <a:r>
              <a:rPr lang="tr-TR" b="1" dirty="0">
                <a:solidFill>
                  <a:prstClr val="black"/>
                </a:solidFill>
                <a:latin typeface="Calibri"/>
              </a:rPr>
              <a:t>Aktivite İle İlgili Öneriler</a:t>
            </a:r>
            <a:endParaRPr lang="tr-TR" dirty="0"/>
          </a:p>
        </p:txBody>
      </p:sp>
      <p:sp>
        <p:nvSpPr>
          <p:cNvPr id="3" name="İçerik Yer Tutucusu 2">
            <a:extLst>
              <a:ext uri="{FF2B5EF4-FFF2-40B4-BE49-F238E27FC236}">
                <a16:creationId xmlns="" xmlns:a16="http://schemas.microsoft.com/office/drawing/2014/main" id="{CB3FD32C-7E44-47E3-B17B-09980209B698}"/>
              </a:ext>
            </a:extLst>
          </p:cNvPr>
          <p:cNvSpPr>
            <a:spLocks noGrp="1"/>
          </p:cNvSpPr>
          <p:nvPr>
            <p:ph idx="1"/>
          </p:nvPr>
        </p:nvSpPr>
        <p:spPr>
          <a:xfrm>
            <a:off x="1191491" y="1357745"/>
            <a:ext cx="10758055" cy="4819218"/>
          </a:xfrm>
        </p:spPr>
        <p:txBody>
          <a:bodyPr>
            <a:noAutofit/>
          </a:bodyPr>
          <a:lstStyle/>
          <a:p>
            <a:pPr algn="just"/>
            <a:r>
              <a:rPr lang="tr-TR" dirty="0"/>
              <a:t>Günde en az 60 dakika orta şiddetli fiziksel aktivite önerilir.</a:t>
            </a:r>
          </a:p>
          <a:p>
            <a:pPr algn="just"/>
            <a:r>
              <a:rPr lang="tr-TR" dirty="0"/>
              <a:t> 60 dakikadan fazla aktivite yapmak ek yarar sağlamaktadır</a:t>
            </a:r>
          </a:p>
          <a:p>
            <a:pPr algn="just"/>
            <a:r>
              <a:rPr lang="tr-TR" dirty="0"/>
              <a:t>Dayanıklılık (aerobik) aktiviteleri önerilmektedir.</a:t>
            </a:r>
          </a:p>
          <a:p>
            <a:pPr algn="just"/>
            <a:r>
              <a:rPr lang="tr-TR" dirty="0"/>
              <a:t>Haftada üç kez yüksek şiddetli aktivite de önerilir.</a:t>
            </a:r>
          </a:p>
          <a:p>
            <a:pPr algn="just"/>
            <a:r>
              <a:rPr lang="tr-TR" dirty="0"/>
              <a:t>Aktivite süreleri gün içinde bölünerek yapılabilir.</a:t>
            </a:r>
          </a:p>
          <a:p>
            <a:pPr algn="just"/>
            <a:r>
              <a:rPr lang="tr-TR" dirty="0"/>
              <a:t> Hiç aktivite yapmayan çocuklarda daha az süreli aktiviteler de yarar sağlar.</a:t>
            </a:r>
          </a:p>
          <a:p>
            <a:pPr lvl="0" algn="just"/>
            <a:r>
              <a:rPr lang="tr-TR" dirty="0">
                <a:solidFill>
                  <a:prstClr val="black"/>
                </a:solidFill>
              </a:rPr>
              <a:t>Küçük miktarlarda fiziksel aktivite ile başlamalı ve zamanla süreyi, sıklığı ve yoğunluğu kademeli olarak artırmalıdırlar.</a:t>
            </a:r>
            <a:endParaRPr lang="tr-TR" dirty="0"/>
          </a:p>
        </p:txBody>
      </p:sp>
      <p:sp>
        <p:nvSpPr>
          <p:cNvPr id="4" name="3 Slayt Numarası Yer Tutucusu"/>
          <p:cNvSpPr>
            <a:spLocks noGrp="1"/>
          </p:cNvSpPr>
          <p:nvPr>
            <p:ph type="sldNum" sz="quarter" idx="12"/>
          </p:nvPr>
        </p:nvSpPr>
        <p:spPr/>
        <p:txBody>
          <a:bodyPr/>
          <a:lstStyle/>
          <a:p>
            <a:fld id="{F724BEC1-9A37-406E-936E-2E070718D182}" type="slidenum">
              <a:rPr lang="tr-TR" smtClean="0"/>
              <a:pPr/>
              <a:t>49</a:t>
            </a:fld>
            <a:endParaRPr lang="tr-TR"/>
          </a:p>
        </p:txBody>
      </p:sp>
    </p:spTree>
    <p:extLst>
      <p:ext uri="{BB962C8B-B14F-4D97-AF65-F5344CB8AC3E}">
        <p14:creationId xmlns:p14="http://schemas.microsoft.com/office/powerpoint/2010/main" val="3467361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94AB153B-61BA-4AE3-8493-AFEA9AD917DF}"/>
              </a:ext>
            </a:extLst>
          </p:cNvPr>
          <p:cNvSpPr>
            <a:spLocks noGrp="1"/>
          </p:cNvSpPr>
          <p:nvPr>
            <p:ph type="title"/>
          </p:nvPr>
        </p:nvSpPr>
        <p:spPr>
          <a:xfrm>
            <a:off x="902595" y="120426"/>
            <a:ext cx="10515600" cy="1325563"/>
          </a:xfrm>
        </p:spPr>
        <p:txBody>
          <a:bodyPr/>
          <a:lstStyle/>
          <a:p>
            <a:r>
              <a:rPr lang="tr-TR" b="1" dirty="0" smtClean="0"/>
              <a:t>Sağlıklı Beslenmenin </a:t>
            </a:r>
            <a:r>
              <a:rPr lang="tr-TR" b="1" dirty="0"/>
              <a:t>önemi</a:t>
            </a:r>
          </a:p>
        </p:txBody>
      </p:sp>
      <p:sp>
        <p:nvSpPr>
          <p:cNvPr id="3" name="İçerik Yer Tutucusu 2">
            <a:extLst>
              <a:ext uri="{FF2B5EF4-FFF2-40B4-BE49-F238E27FC236}">
                <a16:creationId xmlns="" xmlns:a16="http://schemas.microsoft.com/office/drawing/2014/main" id="{29EC5FD2-F4FE-43E8-90E0-E6BB87803FBA}"/>
              </a:ext>
            </a:extLst>
          </p:cNvPr>
          <p:cNvSpPr>
            <a:spLocks noGrp="1"/>
          </p:cNvSpPr>
          <p:nvPr>
            <p:ph idx="1"/>
          </p:nvPr>
        </p:nvSpPr>
        <p:spPr>
          <a:xfrm>
            <a:off x="875762" y="1094704"/>
            <a:ext cx="10478037" cy="5460641"/>
          </a:xfrm>
        </p:spPr>
        <p:txBody>
          <a:bodyPr>
            <a:noAutofit/>
          </a:bodyPr>
          <a:lstStyle/>
          <a:p>
            <a:pPr algn="just">
              <a:lnSpc>
                <a:spcPct val="170000"/>
              </a:lnSpc>
            </a:pPr>
            <a:r>
              <a:rPr lang="tr-TR" sz="2000" dirty="0"/>
              <a:t>Dünya Sağlık Örgütü (DSÖ) tarafından 5-19 yaş arasındaki </a:t>
            </a:r>
            <a:r>
              <a:rPr lang="tr-TR" sz="2000" dirty="0" err="1"/>
              <a:t>adölesanların</a:t>
            </a:r>
            <a:r>
              <a:rPr lang="tr-TR" sz="2000" dirty="0"/>
              <a:t> %18’inin fazla kilolu ya da </a:t>
            </a:r>
            <a:r>
              <a:rPr lang="tr-TR" sz="2000" dirty="0" err="1"/>
              <a:t>obez</a:t>
            </a:r>
            <a:r>
              <a:rPr lang="tr-TR" sz="2000" dirty="0"/>
              <a:t> oldukları bildirilmektedir. Yapılan çalışmalara bakıldığında </a:t>
            </a:r>
            <a:r>
              <a:rPr lang="tr-TR" sz="2000" dirty="0" err="1"/>
              <a:t>adölesanlarda</a:t>
            </a:r>
            <a:r>
              <a:rPr lang="tr-TR" sz="2000" dirty="0"/>
              <a:t> </a:t>
            </a:r>
            <a:r>
              <a:rPr lang="tr-TR" sz="2000" dirty="0" err="1"/>
              <a:t>obezite</a:t>
            </a:r>
            <a:r>
              <a:rPr lang="tr-TR" sz="2000" dirty="0"/>
              <a:t> </a:t>
            </a:r>
            <a:r>
              <a:rPr lang="tr-TR" sz="2000" dirty="0" err="1"/>
              <a:t>prevalansının</a:t>
            </a:r>
            <a:r>
              <a:rPr lang="tr-TR" sz="2000" dirty="0"/>
              <a:t> %</a:t>
            </a:r>
            <a:r>
              <a:rPr lang="tr-TR" sz="2000" dirty="0" smtClean="0"/>
              <a:t>5-%20 </a:t>
            </a:r>
            <a:r>
              <a:rPr lang="tr-TR" sz="2000" dirty="0"/>
              <a:t>olduğu görülmektedir. Türkiye’de </a:t>
            </a:r>
            <a:r>
              <a:rPr lang="tr-TR" sz="2000" dirty="0" err="1"/>
              <a:t>adölesan</a:t>
            </a:r>
            <a:r>
              <a:rPr lang="tr-TR" sz="2000" dirty="0"/>
              <a:t> </a:t>
            </a:r>
            <a:r>
              <a:rPr lang="tr-TR" sz="2000" dirty="0" err="1"/>
              <a:t>obezitesi</a:t>
            </a:r>
            <a:r>
              <a:rPr lang="tr-TR" sz="2000" dirty="0"/>
              <a:t> </a:t>
            </a:r>
            <a:r>
              <a:rPr lang="tr-TR" sz="2000" dirty="0" err="1"/>
              <a:t>prevalansı</a:t>
            </a:r>
            <a:r>
              <a:rPr lang="tr-TR" sz="2000" dirty="0"/>
              <a:t> ile ilgili yapılan çalışmalarda bu oranın %6 ile %20 arasında olduğu görülmektedir.</a:t>
            </a:r>
          </a:p>
          <a:p>
            <a:pPr algn="just">
              <a:lnSpc>
                <a:spcPct val="170000"/>
              </a:lnSpc>
            </a:pPr>
            <a:r>
              <a:rPr lang="tr-TR" sz="2000" dirty="0"/>
              <a:t>Diyabet erişkinlerin bir sorunu olarak biliniyor ama çocuklarda da her yaşta görülebilir. Çocukların </a:t>
            </a:r>
            <a:r>
              <a:rPr lang="tr-TR" sz="2000" dirty="0" smtClean="0"/>
              <a:t>%95-98’inde </a:t>
            </a:r>
            <a:r>
              <a:rPr lang="tr-TR" sz="2000" dirty="0"/>
              <a:t>Tip 1 diyabet görülüyor. Dünya’da 1,106,500 Tip 1 diyabetli çocuk var. Her yıl 132,600 çocuk diyabet oluyor</a:t>
            </a:r>
            <a:r>
              <a:rPr lang="tr-TR" sz="2000" dirty="0" smtClean="0"/>
              <a:t>.</a:t>
            </a:r>
            <a:endParaRPr lang="tr-TR" sz="2000" dirty="0"/>
          </a:p>
          <a:p>
            <a:pPr algn="just">
              <a:lnSpc>
                <a:spcPct val="170000"/>
              </a:lnSpc>
            </a:pPr>
            <a:r>
              <a:rPr lang="tr-TR" sz="2000" dirty="0"/>
              <a:t>Ülkemizde her yıl 18 yaş altında 1700-2000 civarında çocuğa diyabet tanısı konuyor ve 20 bin civarında diyabetli çocuk </a:t>
            </a:r>
            <a:r>
              <a:rPr lang="tr-TR" sz="2000" dirty="0" smtClean="0"/>
              <a:t>var</a:t>
            </a:r>
            <a:r>
              <a:rPr lang="tr-TR" sz="2000" dirty="0"/>
              <a:t>.</a:t>
            </a:r>
          </a:p>
          <a:p>
            <a:pPr marL="0" indent="0" algn="just">
              <a:buNone/>
            </a:pPr>
            <a:r>
              <a:rPr lang="tr-TR" sz="2000" dirty="0"/>
              <a:t>(</a:t>
            </a:r>
            <a:r>
              <a:rPr lang="tr-TR" sz="2000" dirty="0">
                <a:hlinkClick r:id="rId2"/>
              </a:rPr>
              <a:t>https://www.who.int.2020</a:t>
            </a:r>
            <a:r>
              <a:rPr lang="tr-TR" sz="2000" dirty="0"/>
              <a:t>, </a:t>
            </a:r>
            <a:r>
              <a:rPr lang="tr-TR" sz="2000" dirty="0" err="1"/>
              <a:t>Özilbey</a:t>
            </a:r>
            <a:r>
              <a:rPr lang="tr-TR" sz="2000" dirty="0"/>
              <a:t> P, </a:t>
            </a:r>
            <a:r>
              <a:rPr lang="tr-TR" sz="2000" dirty="0" err="1"/>
              <a:t>Ergör</a:t>
            </a:r>
            <a:r>
              <a:rPr lang="tr-TR" sz="2000" dirty="0"/>
              <a:t> G. 2015, Yılmaz M ve ark., 2019) </a:t>
            </a:r>
          </a:p>
        </p:txBody>
      </p:sp>
      <p:sp>
        <p:nvSpPr>
          <p:cNvPr id="4" name="Slayt Numarası Yer Tutucusu 3"/>
          <p:cNvSpPr>
            <a:spLocks noGrp="1"/>
          </p:cNvSpPr>
          <p:nvPr>
            <p:ph type="sldNum" sz="quarter" idx="12"/>
          </p:nvPr>
        </p:nvSpPr>
        <p:spPr/>
        <p:txBody>
          <a:bodyPr/>
          <a:lstStyle/>
          <a:p>
            <a:fld id="{0C7892E8-722E-4040-B6E3-0043D76D37F0}" type="slidenum">
              <a:rPr lang="tr-TR" smtClean="0"/>
              <a:pPr/>
              <a:t>5</a:t>
            </a:fld>
            <a:endParaRPr lang="tr-TR"/>
          </a:p>
        </p:txBody>
      </p:sp>
    </p:spTree>
    <p:extLst>
      <p:ext uri="{BB962C8B-B14F-4D97-AF65-F5344CB8AC3E}">
        <p14:creationId xmlns:p14="http://schemas.microsoft.com/office/powerpoint/2010/main" val="3301608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18DD61C-2913-4FC0-BE3A-830B104A3C52}"/>
              </a:ext>
            </a:extLst>
          </p:cNvPr>
          <p:cNvSpPr>
            <a:spLocks noGrp="1"/>
          </p:cNvSpPr>
          <p:nvPr>
            <p:ph type="title"/>
          </p:nvPr>
        </p:nvSpPr>
        <p:spPr>
          <a:xfrm>
            <a:off x="838200" y="365125"/>
            <a:ext cx="10515600" cy="895639"/>
          </a:xfrm>
        </p:spPr>
        <p:txBody>
          <a:bodyPr/>
          <a:lstStyle/>
          <a:p>
            <a:r>
              <a:rPr lang="tr-TR" b="1" dirty="0">
                <a:solidFill>
                  <a:prstClr val="black"/>
                </a:solidFill>
                <a:latin typeface="Calibri"/>
              </a:rPr>
              <a:t>Fiziksel</a:t>
            </a:r>
            <a:r>
              <a:rPr lang="tr-TR" b="1" dirty="0">
                <a:solidFill>
                  <a:prstClr val="black"/>
                </a:solidFill>
              </a:rPr>
              <a:t> </a:t>
            </a:r>
            <a:r>
              <a:rPr lang="tr-TR" b="1" dirty="0">
                <a:solidFill>
                  <a:prstClr val="black"/>
                </a:solidFill>
                <a:latin typeface="Calibri"/>
              </a:rPr>
              <a:t>Aktivite İle İlgili Öneriler</a:t>
            </a:r>
            <a:endParaRPr lang="tr-TR" dirty="0"/>
          </a:p>
        </p:txBody>
      </p:sp>
      <p:sp>
        <p:nvSpPr>
          <p:cNvPr id="3" name="İçerik Yer Tutucusu 2">
            <a:extLst>
              <a:ext uri="{FF2B5EF4-FFF2-40B4-BE49-F238E27FC236}">
                <a16:creationId xmlns="" xmlns:a16="http://schemas.microsoft.com/office/drawing/2014/main" id="{53D71AC6-4ADC-480B-A248-982FB2D0E992}"/>
              </a:ext>
            </a:extLst>
          </p:cNvPr>
          <p:cNvSpPr>
            <a:spLocks noGrp="1"/>
          </p:cNvSpPr>
          <p:nvPr>
            <p:ph idx="1"/>
          </p:nvPr>
        </p:nvSpPr>
        <p:spPr>
          <a:xfrm>
            <a:off x="609600" y="1149926"/>
            <a:ext cx="10744200" cy="5514109"/>
          </a:xfrm>
        </p:spPr>
        <p:txBody>
          <a:bodyPr>
            <a:normAutofit fontScale="85000" lnSpcReduction="20000"/>
          </a:bodyPr>
          <a:lstStyle/>
          <a:p>
            <a:pPr marL="0" indent="0">
              <a:buNone/>
            </a:pPr>
            <a:r>
              <a:rPr lang="tr-TR" sz="3300" u="sng" dirty="0">
                <a:solidFill>
                  <a:srgbClr val="FF0000"/>
                </a:solidFill>
              </a:rPr>
              <a:t>Fiziksel Aktivite Seçimi</a:t>
            </a:r>
          </a:p>
          <a:p>
            <a:r>
              <a:rPr lang="tr-TR" sz="3300" dirty="0"/>
              <a:t>Yaş,</a:t>
            </a:r>
          </a:p>
          <a:p>
            <a:r>
              <a:rPr lang="tr-TR" sz="3300" dirty="0"/>
              <a:t>Fiziksel çevre,</a:t>
            </a:r>
          </a:p>
          <a:p>
            <a:r>
              <a:rPr lang="tr-TR" sz="3300" dirty="0"/>
              <a:t>Fiziksel uygunluk,</a:t>
            </a:r>
          </a:p>
          <a:p>
            <a:r>
              <a:rPr lang="tr-TR" sz="3300" dirty="0"/>
              <a:t>Vücut ağırlığı,</a:t>
            </a:r>
          </a:p>
          <a:p>
            <a:r>
              <a:rPr lang="tr-TR" sz="3300" dirty="0"/>
              <a:t>İsteklilik, gönüllülük,</a:t>
            </a:r>
          </a:p>
          <a:p>
            <a:r>
              <a:rPr lang="tr-TR" sz="3300" dirty="0"/>
              <a:t>Ulaşılabilirlik,</a:t>
            </a:r>
          </a:p>
          <a:p>
            <a:r>
              <a:rPr lang="tr-TR" sz="3300" dirty="0"/>
              <a:t>Eğlenceli olması,</a:t>
            </a:r>
          </a:p>
          <a:p>
            <a:r>
              <a:rPr lang="tr-TR" sz="3300" dirty="0"/>
              <a:t>Çocuk ve gençlerin gereksinimlerine göre planlanmış olması,</a:t>
            </a:r>
          </a:p>
          <a:p>
            <a:r>
              <a:rPr lang="tr-TR" sz="3300" dirty="0"/>
              <a:t> Her ortam ve zamanda kolaylıkla uygulanabilir ve pratik olması, </a:t>
            </a:r>
          </a:p>
          <a:p>
            <a:r>
              <a:rPr lang="tr-TR" sz="3300" dirty="0"/>
              <a:t>Devamlılığa uygun olması, </a:t>
            </a:r>
          </a:p>
          <a:p>
            <a:r>
              <a:rPr lang="tr-TR" sz="3300" dirty="0"/>
              <a:t>Ekonomik durum, </a:t>
            </a:r>
          </a:p>
          <a:p>
            <a:pPr marL="0" indent="0">
              <a:buNone/>
            </a:pPr>
            <a:r>
              <a:rPr lang="tr-TR" sz="3300" dirty="0"/>
              <a:t>gibi etkenler göz önünde bulundurulmalıdır.</a:t>
            </a:r>
          </a:p>
          <a:p>
            <a:endParaRPr lang="tr-TR" dirty="0"/>
          </a:p>
        </p:txBody>
      </p:sp>
      <p:sp>
        <p:nvSpPr>
          <p:cNvPr id="5" name="4 Slayt Numarası Yer Tutucusu"/>
          <p:cNvSpPr>
            <a:spLocks noGrp="1"/>
          </p:cNvSpPr>
          <p:nvPr>
            <p:ph type="sldNum" sz="quarter" idx="12"/>
          </p:nvPr>
        </p:nvSpPr>
        <p:spPr/>
        <p:txBody>
          <a:bodyPr/>
          <a:lstStyle/>
          <a:p>
            <a:fld id="{F724BEC1-9A37-406E-936E-2E070718D182}" type="slidenum">
              <a:rPr lang="tr-TR" smtClean="0"/>
              <a:pPr/>
              <a:t>50</a:t>
            </a:fld>
            <a:endParaRPr lang="tr-TR"/>
          </a:p>
        </p:txBody>
      </p:sp>
    </p:spTree>
    <p:extLst>
      <p:ext uri="{BB962C8B-B14F-4D97-AF65-F5344CB8AC3E}">
        <p14:creationId xmlns:p14="http://schemas.microsoft.com/office/powerpoint/2010/main" val="16791032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E3E87C50-6F9F-4C2A-BB69-3EAC180EF14D}"/>
              </a:ext>
            </a:extLst>
          </p:cNvPr>
          <p:cNvSpPr>
            <a:spLocks noGrp="1"/>
          </p:cNvSpPr>
          <p:nvPr>
            <p:ph type="title"/>
          </p:nvPr>
        </p:nvSpPr>
        <p:spPr>
          <a:xfrm>
            <a:off x="387928" y="281999"/>
            <a:ext cx="11596254" cy="770947"/>
          </a:xfrm>
        </p:spPr>
        <p:txBody>
          <a:bodyPr>
            <a:noAutofit/>
          </a:bodyPr>
          <a:lstStyle/>
          <a:p>
            <a:r>
              <a:rPr lang="tr-TR" b="1" dirty="0">
                <a:solidFill>
                  <a:prstClr val="black"/>
                </a:solidFill>
                <a:latin typeface="Calibri"/>
              </a:rPr>
              <a:t>Fiziksel</a:t>
            </a:r>
            <a:r>
              <a:rPr lang="tr-TR" b="1" dirty="0">
                <a:solidFill>
                  <a:prstClr val="black"/>
                </a:solidFill>
              </a:rPr>
              <a:t> </a:t>
            </a:r>
            <a:r>
              <a:rPr lang="tr-TR" b="1" dirty="0">
                <a:solidFill>
                  <a:prstClr val="black"/>
                </a:solidFill>
                <a:latin typeface="Calibri"/>
              </a:rPr>
              <a:t>Aktivite İle İlgili Öneriler</a:t>
            </a:r>
            <a:endParaRPr lang="tr-TR" sz="4000" b="1" dirty="0">
              <a:latin typeface="+mn-lt"/>
            </a:endParaRPr>
          </a:p>
        </p:txBody>
      </p:sp>
      <p:sp>
        <p:nvSpPr>
          <p:cNvPr id="3" name="İçerik Yer Tutucusu 2">
            <a:extLst>
              <a:ext uri="{FF2B5EF4-FFF2-40B4-BE49-F238E27FC236}">
                <a16:creationId xmlns="" xmlns:a16="http://schemas.microsoft.com/office/drawing/2014/main" id="{C552E2FE-BB20-4246-B92D-BEF9FD486FD9}"/>
              </a:ext>
            </a:extLst>
          </p:cNvPr>
          <p:cNvSpPr>
            <a:spLocks noGrp="1"/>
          </p:cNvSpPr>
          <p:nvPr>
            <p:ph idx="1"/>
          </p:nvPr>
        </p:nvSpPr>
        <p:spPr>
          <a:xfrm>
            <a:off x="471055" y="1136073"/>
            <a:ext cx="11513127" cy="5597236"/>
          </a:xfrm>
        </p:spPr>
        <p:txBody>
          <a:bodyPr>
            <a:normAutofit/>
          </a:bodyPr>
          <a:lstStyle/>
          <a:p>
            <a:r>
              <a:rPr lang="tr-TR" sz="2400" dirty="0" err="1"/>
              <a:t>Fast-food</a:t>
            </a:r>
            <a:r>
              <a:rPr lang="tr-TR" sz="2400" dirty="0"/>
              <a:t>, şekerli ve asitli içecekler kısıtlanmalıdır (Beslenme düzenlemesi).</a:t>
            </a:r>
          </a:p>
          <a:p>
            <a:r>
              <a:rPr lang="tr-TR" sz="2400" dirty="0"/>
              <a:t> TV, sinema, video oyunları ve eğlence amaçlı bilgisayar kullanımı gibi ekran etkinliklerinin toplamı günde 2 saati geçmemelidir.</a:t>
            </a:r>
          </a:p>
          <a:p>
            <a:r>
              <a:rPr lang="tr-TR" sz="2400" dirty="0">
                <a:solidFill>
                  <a:prstClr val="black"/>
                </a:solidFill>
              </a:rPr>
              <a:t>Ebeveynler ç</a:t>
            </a:r>
            <a:r>
              <a:rPr lang="tr-TR" sz="2400" dirty="0"/>
              <a:t>ocukların günlük ev işlerini yapmasına izin vermelidir.</a:t>
            </a:r>
          </a:p>
          <a:p>
            <a:r>
              <a:rPr lang="tr-TR" sz="2400" dirty="0"/>
              <a:t> Güvenli olan ve mümkün olan her şartta yürüyüş tercih edilmelidir. </a:t>
            </a:r>
          </a:p>
          <a:p>
            <a:r>
              <a:rPr lang="tr-TR" sz="2400" dirty="0"/>
              <a:t>Asansör yerine merdivenle çıkma önerilip özendirilmelidir.</a:t>
            </a:r>
          </a:p>
          <a:p>
            <a:r>
              <a:rPr lang="tr-TR" sz="2400" dirty="0"/>
              <a:t>Ebeveynler çocukları ev ödevinden önce, okuldan sonra dışarıda aktiviteye cesaretlendirmelidir.</a:t>
            </a:r>
          </a:p>
          <a:p>
            <a:r>
              <a:rPr lang="tr-TR" sz="2400" dirty="0">
                <a:solidFill>
                  <a:prstClr val="black"/>
                </a:solidFill>
              </a:rPr>
              <a:t>Ebeveynler ç</a:t>
            </a:r>
            <a:r>
              <a:rPr lang="tr-TR" sz="2400" dirty="0"/>
              <a:t>ocukların dışarıda oynamasına izin vermelidir.</a:t>
            </a:r>
          </a:p>
          <a:p>
            <a:r>
              <a:rPr lang="tr-TR" sz="2400" dirty="0"/>
              <a:t>Çocuklara fiziksel aktiviteye özendirecek hediyeler seçilmelidir (paten, ip atlama, bisiklet).</a:t>
            </a:r>
          </a:p>
          <a:p>
            <a:r>
              <a:rPr lang="tr-TR" sz="2400" dirty="0"/>
              <a:t>Öğretmenler ödevlerde öğrencilerin fiziksel aktivite ve spor ile ilgili konuları seçmelerini desteklemelidir. </a:t>
            </a:r>
          </a:p>
          <a:p>
            <a:r>
              <a:rPr lang="tr-TR" sz="2400" dirty="0"/>
              <a:t>Okullarda spor alanları arttırılmalıdır.</a:t>
            </a:r>
          </a:p>
        </p:txBody>
      </p:sp>
      <p:sp>
        <p:nvSpPr>
          <p:cNvPr id="4" name="3 Slayt Numarası Yer Tutucusu"/>
          <p:cNvSpPr>
            <a:spLocks noGrp="1"/>
          </p:cNvSpPr>
          <p:nvPr>
            <p:ph type="sldNum" sz="quarter" idx="12"/>
          </p:nvPr>
        </p:nvSpPr>
        <p:spPr/>
        <p:txBody>
          <a:bodyPr/>
          <a:lstStyle/>
          <a:p>
            <a:fld id="{F724BEC1-9A37-406E-936E-2E070718D182}" type="slidenum">
              <a:rPr lang="tr-TR" smtClean="0"/>
              <a:pPr/>
              <a:t>51</a:t>
            </a:fld>
            <a:endParaRPr lang="tr-TR"/>
          </a:p>
        </p:txBody>
      </p:sp>
    </p:spTree>
    <p:extLst>
      <p:ext uri="{BB962C8B-B14F-4D97-AF65-F5344CB8AC3E}">
        <p14:creationId xmlns:p14="http://schemas.microsoft.com/office/powerpoint/2010/main" val="2853223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A309942C-8514-449E-B13F-C4D9537E0EF2}"/>
              </a:ext>
            </a:extLst>
          </p:cNvPr>
          <p:cNvSpPr>
            <a:spLocks noGrp="1"/>
          </p:cNvSpPr>
          <p:nvPr>
            <p:ph type="title"/>
          </p:nvPr>
        </p:nvSpPr>
        <p:spPr>
          <a:xfrm>
            <a:off x="838200" y="365125"/>
            <a:ext cx="10515600" cy="701675"/>
          </a:xfrm>
        </p:spPr>
        <p:txBody>
          <a:bodyPr>
            <a:normAutofit/>
          </a:bodyPr>
          <a:lstStyle/>
          <a:p>
            <a:r>
              <a:rPr lang="tr-TR" sz="4000" b="1" dirty="0">
                <a:latin typeface="+mn-lt"/>
              </a:rPr>
              <a:t>Çocuk ve Ergenler için Fiziksel Aktivite Önerileri</a:t>
            </a:r>
          </a:p>
        </p:txBody>
      </p:sp>
      <p:graphicFrame>
        <p:nvGraphicFramePr>
          <p:cNvPr id="4" name="İçerik Yer Tutucusu 3">
            <a:extLst>
              <a:ext uri="{FF2B5EF4-FFF2-40B4-BE49-F238E27FC236}">
                <a16:creationId xmlns="" xmlns:a16="http://schemas.microsoft.com/office/drawing/2014/main" id="{9D381EC5-5473-48C4-A91A-8F42AAC97FE3}"/>
              </a:ext>
            </a:extLst>
          </p:cNvPr>
          <p:cNvGraphicFramePr>
            <a:graphicFrameLocks noGrp="1"/>
          </p:cNvGraphicFramePr>
          <p:nvPr>
            <p:ph idx="1"/>
            <p:extLst/>
          </p:nvPr>
        </p:nvGraphicFramePr>
        <p:xfrm>
          <a:off x="637674" y="1122652"/>
          <a:ext cx="10986290" cy="5307881"/>
        </p:xfrm>
        <a:graphic>
          <a:graphicData uri="http://schemas.openxmlformats.org/drawingml/2006/table">
            <a:tbl>
              <a:tblPr firstRow="1" firstCol="1" bandRow="1"/>
              <a:tblGrid>
                <a:gridCol w="2867286">
                  <a:extLst>
                    <a:ext uri="{9D8B030D-6E8A-4147-A177-3AD203B41FA5}">
                      <a16:colId xmlns="" xmlns:a16="http://schemas.microsoft.com/office/drawing/2014/main" val="3908065889"/>
                    </a:ext>
                  </a:extLst>
                </a:gridCol>
                <a:gridCol w="4059502">
                  <a:extLst>
                    <a:ext uri="{9D8B030D-6E8A-4147-A177-3AD203B41FA5}">
                      <a16:colId xmlns="" xmlns:a16="http://schemas.microsoft.com/office/drawing/2014/main" val="359477620"/>
                    </a:ext>
                  </a:extLst>
                </a:gridCol>
                <a:gridCol w="4059502">
                  <a:extLst>
                    <a:ext uri="{9D8B030D-6E8A-4147-A177-3AD203B41FA5}">
                      <a16:colId xmlns="" xmlns:a16="http://schemas.microsoft.com/office/drawing/2014/main" val="3886070662"/>
                    </a:ext>
                  </a:extLst>
                </a:gridCol>
              </a:tblGrid>
              <a:tr h="328878">
                <a:tc>
                  <a:txBody>
                    <a:bodyPr/>
                    <a:lstStyle/>
                    <a:p>
                      <a:pPr>
                        <a:lnSpc>
                          <a:spcPct val="107000"/>
                        </a:lnSpc>
                        <a:spcAft>
                          <a:spcPts val="0"/>
                        </a:spcAft>
                      </a:pPr>
                      <a:r>
                        <a:rPr lang="tr-TR" sz="2000" b="1" dirty="0">
                          <a:effectLst/>
                          <a:latin typeface="+mn-lt"/>
                          <a:ea typeface="Calibri" panose="020F0502020204030204" pitchFamily="34" charset="0"/>
                          <a:cs typeface="Times New Roman" panose="02020603050405020304" pitchFamily="18" charset="0"/>
                        </a:rPr>
                        <a:t>Aktivite Tipi </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000" b="1" dirty="0">
                          <a:effectLst/>
                          <a:latin typeface="+mn-lt"/>
                          <a:ea typeface="Calibri" panose="020F0502020204030204" pitchFamily="34" charset="0"/>
                          <a:cs typeface="Times New Roman" panose="02020603050405020304" pitchFamily="18" charset="0"/>
                        </a:rPr>
                        <a:t>5-11 yaş grubu </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000" b="1" dirty="0">
                          <a:effectLst/>
                          <a:latin typeface="+mn-lt"/>
                          <a:ea typeface="Calibri" panose="020F0502020204030204" pitchFamily="34" charset="0"/>
                          <a:cs typeface="Times New Roman" panose="02020603050405020304" pitchFamily="18" charset="0"/>
                        </a:rPr>
                        <a:t>12-18 yaş grubu</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88677740"/>
                  </a:ext>
                </a:extLst>
              </a:tr>
              <a:tr h="1086932">
                <a:tc>
                  <a:txBody>
                    <a:bodyPr/>
                    <a:lstStyle/>
                    <a:p>
                      <a:pPr>
                        <a:lnSpc>
                          <a:spcPct val="107000"/>
                        </a:lnSpc>
                        <a:spcAft>
                          <a:spcPts val="0"/>
                        </a:spcAft>
                      </a:pPr>
                      <a:r>
                        <a:rPr lang="tr-TR" sz="1800" b="1" dirty="0">
                          <a:effectLst/>
                          <a:latin typeface="+mn-lt"/>
                          <a:ea typeface="Calibri" panose="020F0502020204030204" pitchFamily="34" charset="0"/>
                          <a:cs typeface="Times New Roman" panose="02020603050405020304" pitchFamily="18" charset="0"/>
                        </a:rPr>
                        <a:t>Orta şiddetli dayanıklılık (aerobik) aktiviteleri </a:t>
                      </a:r>
                      <a:endParaRPr lang="tr-TR" sz="18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Bisiklete binme, -Tempolu yürüme, -Paten kayma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-Paten kayma, -Bisiklete binme, -Ev ve bahçe işleri, </a:t>
                      </a:r>
                    </a:p>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-Yakalama-fırlatma içeren sporlar (</a:t>
                      </a:r>
                      <a:r>
                        <a:rPr lang="tr-TR" sz="1800" dirty="0" err="1">
                          <a:effectLst/>
                          <a:latin typeface="+mn-lt"/>
                          <a:ea typeface="Calibri" panose="020F0502020204030204" pitchFamily="34" charset="0"/>
                          <a:cs typeface="Times New Roman" panose="02020603050405020304" pitchFamily="18" charset="0"/>
                        </a:rPr>
                        <a:t>frizbi</a:t>
                      </a:r>
                      <a:r>
                        <a:rPr lang="tr-TR" sz="1800" dirty="0">
                          <a:effectLst/>
                          <a:latin typeface="+mn-lt"/>
                          <a:ea typeface="Calibri" panose="020F0502020204030204" pitchFamily="34" charset="0"/>
                          <a:cs typeface="Times New Roman" panose="02020603050405020304" pitchFamily="18" charset="0"/>
                        </a:rPr>
                        <a:t> gibi)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75339804"/>
                  </a:ext>
                </a:extLst>
              </a:tr>
              <a:tr h="1086932">
                <a:tc>
                  <a:txBody>
                    <a:bodyPr/>
                    <a:lstStyle/>
                    <a:p>
                      <a:pPr>
                        <a:lnSpc>
                          <a:spcPct val="107000"/>
                        </a:lnSpc>
                        <a:spcAft>
                          <a:spcPts val="0"/>
                        </a:spcAft>
                      </a:pPr>
                      <a:r>
                        <a:rPr lang="tr-TR" sz="1800" b="1" dirty="0">
                          <a:effectLst/>
                          <a:latin typeface="+mn-lt"/>
                          <a:ea typeface="Calibri" panose="020F0502020204030204" pitchFamily="34" charset="0"/>
                          <a:cs typeface="Times New Roman" panose="02020603050405020304" pitchFamily="18" charset="0"/>
                        </a:rPr>
                        <a:t>Yüksek şiddetli aktiviteler </a:t>
                      </a:r>
                      <a:endParaRPr lang="tr-TR" sz="18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-Tempolu koşma, -Tempolu bisiklet binme, -İp atlama </a:t>
                      </a:r>
                    </a:p>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-Karate gibi sporlar, -Basketbol, </a:t>
                      </a:r>
                    </a:p>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-Yüzme, -Tenis, -Futbol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mn-lt"/>
                          <a:ea typeface="Calibri" panose="020F0502020204030204" pitchFamily="34" charset="0"/>
                          <a:cs typeface="Times New Roman" panose="02020603050405020304" pitchFamily="18" charset="0"/>
                        </a:rPr>
                        <a:t>-Tempolu koşma,-Tempolu bisiklet binme, -İp atlama -Karate gibi sporlar, - Basketbol </a:t>
                      </a:r>
                    </a:p>
                    <a:p>
                      <a:pPr>
                        <a:lnSpc>
                          <a:spcPct val="107000"/>
                        </a:lnSpc>
                        <a:spcAft>
                          <a:spcPts val="0"/>
                        </a:spcAft>
                      </a:pPr>
                      <a:r>
                        <a:rPr lang="tr-TR" sz="1800">
                          <a:effectLst/>
                          <a:latin typeface="+mn-lt"/>
                          <a:ea typeface="Calibri" panose="020F0502020204030204" pitchFamily="34" charset="0"/>
                          <a:cs typeface="Times New Roman" panose="02020603050405020304" pitchFamily="18" charset="0"/>
                        </a:rPr>
                        <a:t>-Yüzme, Tenis, Futbol, Hızlı dans, Boks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50968089"/>
                  </a:ext>
                </a:extLst>
              </a:tr>
              <a:tr h="1644392">
                <a:tc>
                  <a:txBody>
                    <a:bodyPr/>
                    <a:lstStyle/>
                    <a:p>
                      <a:pPr>
                        <a:lnSpc>
                          <a:spcPct val="107000"/>
                        </a:lnSpc>
                        <a:spcAft>
                          <a:spcPts val="0"/>
                        </a:spcAft>
                      </a:pPr>
                      <a:r>
                        <a:rPr lang="tr-TR" sz="1800" b="1" dirty="0">
                          <a:effectLst/>
                          <a:latin typeface="+mn-lt"/>
                          <a:ea typeface="Calibri" panose="020F0502020204030204" pitchFamily="34" charset="0"/>
                          <a:cs typeface="Times New Roman" panose="02020603050405020304" pitchFamily="18" charset="0"/>
                        </a:rPr>
                        <a:t>Kasları kuvvetlendiren aktiviteler </a:t>
                      </a:r>
                      <a:endParaRPr lang="tr-TR" sz="18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-Halat çekme -</a:t>
                      </a:r>
                      <a:r>
                        <a:rPr lang="tr-TR" sz="1800" dirty="0" err="1">
                          <a:effectLst/>
                          <a:latin typeface="+mn-lt"/>
                          <a:ea typeface="Calibri" panose="020F0502020204030204" pitchFamily="34" charset="0"/>
                          <a:cs typeface="Times New Roman" panose="02020603050405020304" pitchFamily="18" charset="0"/>
                        </a:rPr>
                        <a:t>Modifiye</a:t>
                      </a:r>
                      <a:r>
                        <a:rPr lang="tr-TR" sz="1800" dirty="0">
                          <a:effectLst/>
                          <a:latin typeface="+mn-lt"/>
                          <a:ea typeface="Calibri" panose="020F0502020204030204" pitchFamily="34" charset="0"/>
                          <a:cs typeface="Times New Roman" panose="02020603050405020304" pitchFamily="18" charset="0"/>
                        </a:rPr>
                        <a:t> </a:t>
                      </a:r>
                      <a:r>
                        <a:rPr lang="tr-TR" sz="1800" dirty="0" err="1">
                          <a:effectLst/>
                          <a:latin typeface="+mn-lt"/>
                          <a:ea typeface="Calibri" panose="020F0502020204030204" pitchFamily="34" charset="0"/>
                          <a:cs typeface="Times New Roman" panose="02020603050405020304" pitchFamily="18" charset="0"/>
                        </a:rPr>
                        <a:t>şınav</a:t>
                      </a:r>
                      <a:r>
                        <a:rPr lang="tr-TR" sz="1800" dirty="0">
                          <a:effectLst/>
                          <a:latin typeface="+mn-lt"/>
                          <a:ea typeface="Calibri" panose="020F0502020204030204" pitchFamily="34" charset="0"/>
                          <a:cs typeface="Times New Roman" panose="02020603050405020304" pitchFamily="18" charset="0"/>
                        </a:rPr>
                        <a:t> -Vücut ağırlığını ya da dirençli bantları kullanarak yapılan egzersizler, -Halata tırmanma, </a:t>
                      </a:r>
                    </a:p>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-Mekik,  -Jimnastik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-Halat çekme -</a:t>
                      </a:r>
                      <a:r>
                        <a:rPr lang="tr-TR" sz="1800" dirty="0" err="1">
                          <a:effectLst/>
                          <a:latin typeface="+mn-lt"/>
                          <a:ea typeface="Calibri" panose="020F0502020204030204" pitchFamily="34" charset="0"/>
                          <a:cs typeface="Times New Roman" panose="02020603050405020304" pitchFamily="18" charset="0"/>
                        </a:rPr>
                        <a:t>Modifiye</a:t>
                      </a:r>
                      <a:r>
                        <a:rPr lang="tr-TR" sz="1800" dirty="0">
                          <a:effectLst/>
                          <a:latin typeface="+mn-lt"/>
                          <a:ea typeface="Calibri" panose="020F0502020204030204" pitchFamily="34" charset="0"/>
                          <a:cs typeface="Times New Roman" panose="02020603050405020304" pitchFamily="18" charset="0"/>
                        </a:rPr>
                        <a:t> </a:t>
                      </a:r>
                      <a:r>
                        <a:rPr lang="tr-TR" sz="1800" dirty="0" err="1">
                          <a:effectLst/>
                          <a:latin typeface="+mn-lt"/>
                          <a:ea typeface="Calibri" panose="020F0502020204030204" pitchFamily="34" charset="0"/>
                          <a:cs typeface="Times New Roman" panose="02020603050405020304" pitchFamily="18" charset="0"/>
                        </a:rPr>
                        <a:t>şınav</a:t>
                      </a:r>
                      <a:r>
                        <a:rPr lang="tr-TR" sz="1800" dirty="0">
                          <a:effectLst/>
                          <a:latin typeface="+mn-lt"/>
                          <a:ea typeface="Calibri" panose="020F0502020204030204" pitchFamily="34" charset="0"/>
                          <a:cs typeface="Times New Roman" panose="02020603050405020304" pitchFamily="18" charset="0"/>
                        </a:rPr>
                        <a:t>) -Vücut ağırlığını, dirençli bantları ya da ağırlık aletlerini kullanarak yapılan egzersizler </a:t>
                      </a:r>
                    </a:p>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-Yapay duvara tırmanma </a:t>
                      </a:r>
                    </a:p>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-Mekik, -Jimnastik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37238069"/>
                  </a:ext>
                </a:extLst>
              </a:tr>
              <a:tr h="986635">
                <a:tc>
                  <a:txBody>
                    <a:bodyPr/>
                    <a:lstStyle/>
                    <a:p>
                      <a:pPr>
                        <a:lnSpc>
                          <a:spcPct val="107000"/>
                        </a:lnSpc>
                        <a:spcAft>
                          <a:spcPts val="0"/>
                        </a:spcAft>
                      </a:pPr>
                      <a:r>
                        <a:rPr lang="tr-TR" sz="1800" b="1">
                          <a:effectLst/>
                          <a:latin typeface="+mn-lt"/>
                          <a:ea typeface="Calibri" panose="020F0502020204030204" pitchFamily="34" charset="0"/>
                          <a:cs typeface="Times New Roman" panose="02020603050405020304" pitchFamily="18" charset="0"/>
                        </a:rPr>
                        <a:t>Kemikleri kuvvetlendiren aktiviteler </a:t>
                      </a:r>
                      <a:endParaRPr lang="tr-TR" sz="18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a:effectLst/>
                          <a:latin typeface="+mn-lt"/>
                          <a:ea typeface="Calibri" panose="020F0502020204030204" pitchFamily="34" charset="0"/>
                          <a:cs typeface="Times New Roman" panose="02020603050405020304" pitchFamily="18" charset="0"/>
                        </a:rPr>
                        <a:t>-Sek sek, -Sıçrama, zıplama -İp atlama, -Koşma, -Basketbol,</a:t>
                      </a:r>
                    </a:p>
                    <a:p>
                      <a:pPr>
                        <a:lnSpc>
                          <a:spcPct val="107000"/>
                        </a:lnSpc>
                        <a:spcAft>
                          <a:spcPts val="0"/>
                        </a:spcAft>
                      </a:pPr>
                      <a:r>
                        <a:rPr lang="tr-TR" sz="1800">
                          <a:effectLst/>
                          <a:latin typeface="+mn-lt"/>
                          <a:ea typeface="Calibri" panose="020F0502020204030204" pitchFamily="34" charset="0"/>
                          <a:cs typeface="Times New Roman" panose="02020603050405020304" pitchFamily="18" charset="0"/>
                        </a:rPr>
                        <a:t> -Tenis , -Voleybol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-Sıçrama, zıplama, -İp atlama, </a:t>
                      </a:r>
                    </a:p>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-Koşma, -Basketbol, -Tenis,</a:t>
                      </a:r>
                    </a:p>
                    <a:p>
                      <a:pPr>
                        <a:lnSpc>
                          <a:spcPct val="107000"/>
                        </a:lnSpc>
                        <a:spcAft>
                          <a:spcPts val="0"/>
                        </a:spcAft>
                      </a:pPr>
                      <a:r>
                        <a:rPr lang="tr-TR" sz="1800" dirty="0">
                          <a:effectLst/>
                          <a:latin typeface="+mn-lt"/>
                          <a:ea typeface="Calibri" panose="020F0502020204030204" pitchFamily="34" charset="0"/>
                          <a:cs typeface="Times New Roman" panose="02020603050405020304" pitchFamily="18" charset="0"/>
                        </a:rPr>
                        <a:t> -Voleybol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76331212"/>
                  </a:ext>
                </a:extLst>
              </a:tr>
            </a:tbl>
          </a:graphicData>
        </a:graphic>
      </p:graphicFrame>
      <p:sp>
        <p:nvSpPr>
          <p:cNvPr id="3" name="Metin kutusu 2">
            <a:extLst>
              <a:ext uri="{FF2B5EF4-FFF2-40B4-BE49-F238E27FC236}">
                <a16:creationId xmlns="" xmlns:a16="http://schemas.microsoft.com/office/drawing/2014/main" id="{116A6DE7-F7D7-42FC-913F-5EC319392865}"/>
              </a:ext>
            </a:extLst>
          </p:cNvPr>
          <p:cNvSpPr txBox="1"/>
          <p:nvPr/>
        </p:nvSpPr>
        <p:spPr>
          <a:xfrm>
            <a:off x="2978728" y="6418003"/>
            <a:ext cx="6913418" cy="400110"/>
          </a:xfrm>
          <a:prstGeom prst="rect">
            <a:avLst/>
          </a:prstGeom>
          <a:noFill/>
        </p:spPr>
        <p:txBody>
          <a:bodyPr wrap="square" rtlCol="0">
            <a:spAutoFit/>
          </a:bodyPr>
          <a:lstStyle/>
          <a:p>
            <a:r>
              <a:rPr lang="tr-TR" sz="2000" dirty="0">
                <a:ea typeface="Times New Roman" panose="02020603050405020304" pitchFamily="18" charset="0"/>
                <a:cs typeface="Times New Roman" panose="02020603050405020304" pitchFamily="18" charset="0"/>
              </a:rPr>
              <a:t>Sağlık Bakanlığı. Türkiye Fiziksel Aktivite Rehberi.</a:t>
            </a:r>
            <a:endParaRPr lang="tr-TR" sz="2000" dirty="0"/>
          </a:p>
        </p:txBody>
      </p:sp>
      <p:sp>
        <p:nvSpPr>
          <p:cNvPr id="5" name="4 Slayt Numarası Yer Tutucusu"/>
          <p:cNvSpPr>
            <a:spLocks noGrp="1"/>
          </p:cNvSpPr>
          <p:nvPr>
            <p:ph type="sldNum" sz="quarter" idx="12"/>
          </p:nvPr>
        </p:nvSpPr>
        <p:spPr/>
        <p:txBody>
          <a:bodyPr/>
          <a:lstStyle/>
          <a:p>
            <a:fld id="{F724BEC1-9A37-406E-936E-2E070718D182}" type="slidenum">
              <a:rPr lang="tr-TR" smtClean="0"/>
              <a:pPr/>
              <a:t>52</a:t>
            </a:fld>
            <a:endParaRPr lang="tr-TR"/>
          </a:p>
        </p:txBody>
      </p:sp>
    </p:spTree>
    <p:extLst>
      <p:ext uri="{BB962C8B-B14F-4D97-AF65-F5344CB8AC3E}">
        <p14:creationId xmlns:p14="http://schemas.microsoft.com/office/powerpoint/2010/main" val="41982669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0FD1CAF4-B9E0-4405-B543-A0E74DB942EF}"/>
              </a:ext>
            </a:extLst>
          </p:cNvPr>
          <p:cNvSpPr>
            <a:spLocks noGrp="1"/>
          </p:cNvSpPr>
          <p:nvPr>
            <p:ph type="title"/>
          </p:nvPr>
        </p:nvSpPr>
        <p:spPr/>
        <p:txBody>
          <a:bodyPr/>
          <a:lstStyle/>
          <a:p>
            <a:r>
              <a:rPr lang="tr-TR" sz="4000" b="1" dirty="0">
                <a:solidFill>
                  <a:prstClr val="black"/>
                </a:solidFill>
                <a:latin typeface="Calibri"/>
              </a:rPr>
              <a:t>Çocuk ve Ergenler için Fiziksel Aktivite Önerileri</a:t>
            </a:r>
            <a:endParaRPr lang="tr-TR" dirty="0"/>
          </a:p>
        </p:txBody>
      </p:sp>
      <p:sp>
        <p:nvSpPr>
          <p:cNvPr id="3" name="İçerik Yer Tutucusu 2">
            <a:extLst>
              <a:ext uri="{FF2B5EF4-FFF2-40B4-BE49-F238E27FC236}">
                <a16:creationId xmlns="" xmlns:a16="http://schemas.microsoft.com/office/drawing/2014/main" id="{7544646A-EC9E-48FE-9180-6B6CE879EB82}"/>
              </a:ext>
            </a:extLst>
          </p:cNvPr>
          <p:cNvSpPr>
            <a:spLocks noGrp="1"/>
          </p:cNvSpPr>
          <p:nvPr>
            <p:ph idx="1"/>
          </p:nvPr>
        </p:nvSpPr>
        <p:spPr/>
        <p:txBody>
          <a:bodyPr>
            <a:normAutofit fontScale="92500" lnSpcReduction="10000"/>
          </a:bodyPr>
          <a:lstStyle/>
          <a:p>
            <a:pPr marL="0" indent="0">
              <a:buNone/>
            </a:pPr>
            <a:r>
              <a:rPr lang="tr-TR" b="1" u="sng" dirty="0">
                <a:solidFill>
                  <a:srgbClr val="FF0000"/>
                </a:solidFill>
              </a:rPr>
              <a:t>Ebeveynler 5-11 yaş arasındaki çocukların: </a:t>
            </a:r>
          </a:p>
          <a:p>
            <a:pPr algn="just"/>
            <a:r>
              <a:rPr lang="tr-TR" dirty="0"/>
              <a:t>Sağlığının korunması ve geliştirilmesi için her gün en az 60 dakika orta şiddetten yüksek şiddete doğru giden aktivitelerden oluşan egzersizler yapmasını sağlamalıdır. </a:t>
            </a:r>
          </a:p>
          <a:p>
            <a:pPr algn="just"/>
            <a:r>
              <a:rPr lang="tr-TR" dirty="0"/>
              <a:t>Haftada en az 3 defa yüksek şiddetli aktiviteler yapmasını önermelidir.</a:t>
            </a:r>
          </a:p>
          <a:p>
            <a:pPr algn="just"/>
            <a:r>
              <a:rPr lang="tr-TR" dirty="0"/>
              <a:t>Çocuk bu dönemde; jimnastik, atletizm, futbol, yüzme, judo, tenis, doğa sporları, kayak-buz pateni ve halk dansları gibi sporları yapabilir.</a:t>
            </a:r>
          </a:p>
          <a:p>
            <a:pPr algn="just"/>
            <a:r>
              <a:rPr lang="tr-TR" dirty="0"/>
              <a:t>Ebeveynler  çocuklarını bu dönemde sıçrama (ip atlama, çizgi oyunları) içeren ve grupla oynanan top (yakan top gibi) oyunlarına yönlendirebilirler. </a:t>
            </a:r>
          </a:p>
          <a:p>
            <a:pPr algn="just"/>
            <a:r>
              <a:rPr lang="tr-TR" dirty="0"/>
              <a:t>Ev ve bağ-bahçe işleri, alışveriş gibi aile ile birlikte yapılacak aktivitelere katılımını desteklemelidirler.</a:t>
            </a:r>
          </a:p>
        </p:txBody>
      </p:sp>
      <p:sp>
        <p:nvSpPr>
          <p:cNvPr id="4" name="3 Slayt Numarası Yer Tutucusu"/>
          <p:cNvSpPr>
            <a:spLocks noGrp="1"/>
          </p:cNvSpPr>
          <p:nvPr>
            <p:ph type="sldNum" sz="quarter" idx="12"/>
          </p:nvPr>
        </p:nvSpPr>
        <p:spPr/>
        <p:txBody>
          <a:bodyPr/>
          <a:lstStyle/>
          <a:p>
            <a:fld id="{F724BEC1-9A37-406E-936E-2E070718D182}" type="slidenum">
              <a:rPr lang="tr-TR" smtClean="0"/>
              <a:pPr/>
              <a:t>53</a:t>
            </a:fld>
            <a:endParaRPr lang="tr-TR"/>
          </a:p>
        </p:txBody>
      </p:sp>
    </p:spTree>
    <p:extLst>
      <p:ext uri="{BB962C8B-B14F-4D97-AF65-F5344CB8AC3E}">
        <p14:creationId xmlns:p14="http://schemas.microsoft.com/office/powerpoint/2010/main" val="19175384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DD5E8EB0-6FB2-41A6-BB0E-7F58A79B5571}"/>
              </a:ext>
            </a:extLst>
          </p:cNvPr>
          <p:cNvSpPr>
            <a:spLocks noGrp="1"/>
          </p:cNvSpPr>
          <p:nvPr>
            <p:ph type="title"/>
          </p:nvPr>
        </p:nvSpPr>
        <p:spPr/>
        <p:txBody>
          <a:bodyPr/>
          <a:lstStyle/>
          <a:p>
            <a:r>
              <a:rPr lang="tr-TR" sz="4000" b="1" dirty="0">
                <a:solidFill>
                  <a:prstClr val="black"/>
                </a:solidFill>
                <a:latin typeface="Calibri"/>
              </a:rPr>
              <a:t>Çocuk ve Ergenler için Fiziksel Aktivite Önerileri</a:t>
            </a:r>
            <a:endParaRPr lang="tr-TR" dirty="0"/>
          </a:p>
        </p:txBody>
      </p:sp>
      <p:sp>
        <p:nvSpPr>
          <p:cNvPr id="3" name="İçerik Yer Tutucusu 2">
            <a:extLst>
              <a:ext uri="{FF2B5EF4-FFF2-40B4-BE49-F238E27FC236}">
                <a16:creationId xmlns="" xmlns:a16="http://schemas.microsoft.com/office/drawing/2014/main" id="{DB743A97-3BE5-4887-84BC-BF2F5A140E3B}"/>
              </a:ext>
            </a:extLst>
          </p:cNvPr>
          <p:cNvSpPr>
            <a:spLocks noGrp="1"/>
          </p:cNvSpPr>
          <p:nvPr>
            <p:ph idx="1"/>
          </p:nvPr>
        </p:nvSpPr>
        <p:spPr/>
        <p:txBody>
          <a:bodyPr>
            <a:normAutofit fontScale="92500" lnSpcReduction="20000"/>
          </a:bodyPr>
          <a:lstStyle/>
          <a:p>
            <a:pPr marL="0" indent="0" algn="just">
              <a:buNone/>
            </a:pPr>
            <a:r>
              <a:rPr lang="tr-TR" u="sng" dirty="0">
                <a:solidFill>
                  <a:srgbClr val="FF0000"/>
                </a:solidFill>
              </a:rPr>
              <a:t>Ebeveynler 12-18 yaş arasındaki çocukların;</a:t>
            </a:r>
          </a:p>
          <a:p>
            <a:pPr algn="just"/>
            <a:r>
              <a:rPr lang="tr-TR" dirty="0"/>
              <a:t>Egzersizlere yavaş başlamasını sağlamalıdır. </a:t>
            </a:r>
          </a:p>
          <a:p>
            <a:pPr algn="just"/>
            <a:r>
              <a:rPr lang="tr-TR" dirty="0"/>
              <a:t>Haftada 1-2 defa 15-30 dakikalık orta şiddetli egzersizlerle başlamasını teşvik etmelidir. </a:t>
            </a:r>
          </a:p>
          <a:p>
            <a:pPr algn="just"/>
            <a:r>
              <a:rPr lang="tr-TR" dirty="0"/>
              <a:t>Bu aşamaya ulaştığında haftada 2-3 gün 30 dakikalık egzersizden, haftada 3-4 gün 30 dakikalık egzersize doğru ilerlemesini sağlamalıdır.</a:t>
            </a:r>
          </a:p>
          <a:p>
            <a:pPr algn="just"/>
            <a:r>
              <a:rPr lang="tr-TR" dirty="0"/>
              <a:t>Bazı günler egzersiz süresinin 60 dakikaya kadar uzatılması gerektiğini bilmelidir. </a:t>
            </a:r>
          </a:p>
          <a:p>
            <a:pPr algn="just"/>
            <a:r>
              <a:rPr lang="tr-TR" dirty="0"/>
              <a:t>Daha yüksek şiddette aktiviteleri tercih etmesini sağlamalıdır. </a:t>
            </a:r>
          </a:p>
          <a:p>
            <a:pPr algn="just"/>
            <a:r>
              <a:rPr lang="tr-TR" dirty="0"/>
              <a:t>Bu yaş grubundaki çocuk için hedef; günde 60 dakika orta şiddetli fiziksel aktiviteden daha yüksek şiddetli fiziksel aktivitelere doğru ilerlemek olmalıdır.</a:t>
            </a:r>
          </a:p>
        </p:txBody>
      </p:sp>
      <p:sp>
        <p:nvSpPr>
          <p:cNvPr id="4" name="3 Slayt Numarası Yer Tutucusu"/>
          <p:cNvSpPr>
            <a:spLocks noGrp="1"/>
          </p:cNvSpPr>
          <p:nvPr>
            <p:ph type="sldNum" sz="quarter" idx="12"/>
          </p:nvPr>
        </p:nvSpPr>
        <p:spPr/>
        <p:txBody>
          <a:bodyPr/>
          <a:lstStyle/>
          <a:p>
            <a:fld id="{F724BEC1-9A37-406E-936E-2E070718D182}" type="slidenum">
              <a:rPr lang="tr-TR" smtClean="0"/>
              <a:pPr/>
              <a:t>54</a:t>
            </a:fld>
            <a:endParaRPr lang="tr-TR"/>
          </a:p>
        </p:txBody>
      </p:sp>
    </p:spTree>
    <p:extLst>
      <p:ext uri="{BB962C8B-B14F-4D97-AF65-F5344CB8AC3E}">
        <p14:creationId xmlns:p14="http://schemas.microsoft.com/office/powerpoint/2010/main" val="1558930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0D4C3AC-8327-4B81-B182-33AE23FBF413}"/>
              </a:ext>
            </a:extLst>
          </p:cNvPr>
          <p:cNvSpPr>
            <a:spLocks noGrp="1"/>
          </p:cNvSpPr>
          <p:nvPr>
            <p:ph type="title"/>
          </p:nvPr>
        </p:nvSpPr>
        <p:spPr/>
        <p:txBody>
          <a:bodyPr/>
          <a:lstStyle/>
          <a:p>
            <a:r>
              <a:rPr lang="tr-TR" sz="4000" b="1" dirty="0">
                <a:solidFill>
                  <a:prstClr val="black"/>
                </a:solidFill>
                <a:latin typeface="Calibri"/>
              </a:rPr>
              <a:t>Çocuk ve Ergenler için Fiziksel Aktivite Önerileri</a:t>
            </a:r>
            <a:endParaRPr lang="tr-TR" dirty="0"/>
          </a:p>
        </p:txBody>
      </p:sp>
      <p:sp>
        <p:nvSpPr>
          <p:cNvPr id="3" name="İçerik Yer Tutucusu 2">
            <a:extLst>
              <a:ext uri="{FF2B5EF4-FFF2-40B4-BE49-F238E27FC236}">
                <a16:creationId xmlns="" xmlns:a16="http://schemas.microsoft.com/office/drawing/2014/main" id="{AA075085-DE39-4D9E-B4C1-00FB38A49D35}"/>
              </a:ext>
            </a:extLst>
          </p:cNvPr>
          <p:cNvSpPr>
            <a:spLocks noGrp="1"/>
          </p:cNvSpPr>
          <p:nvPr>
            <p:ph idx="1"/>
          </p:nvPr>
        </p:nvSpPr>
        <p:spPr>
          <a:xfrm>
            <a:off x="949036" y="1440873"/>
            <a:ext cx="10515600" cy="4736090"/>
          </a:xfrm>
        </p:spPr>
        <p:txBody>
          <a:bodyPr/>
          <a:lstStyle/>
          <a:p>
            <a:pPr marL="0" lvl="0" indent="0">
              <a:buNone/>
            </a:pPr>
            <a:r>
              <a:rPr lang="tr-TR" sz="2600" u="sng" dirty="0">
                <a:solidFill>
                  <a:srgbClr val="FF0000"/>
                </a:solidFill>
              </a:rPr>
              <a:t>Ebeveynler 12-18 yaş arasındaki çocukların;</a:t>
            </a:r>
            <a:endParaRPr lang="tr-TR" sz="2600" dirty="0">
              <a:solidFill>
                <a:srgbClr val="FF0000"/>
              </a:solidFill>
            </a:endParaRPr>
          </a:p>
          <a:p>
            <a:pPr lvl="0" algn="just"/>
            <a:r>
              <a:rPr lang="tr-TR" sz="2600" dirty="0">
                <a:solidFill>
                  <a:prstClr val="black"/>
                </a:solidFill>
              </a:rPr>
              <a:t>Çocuk bu yaş aralığında sevdiği spora ve fiziksel aktiviteye yönlendirmelidir. </a:t>
            </a:r>
          </a:p>
          <a:p>
            <a:pPr lvl="0" algn="just"/>
            <a:r>
              <a:rPr lang="tr-TR" sz="2600" dirty="0">
                <a:solidFill>
                  <a:prstClr val="black"/>
                </a:solidFill>
              </a:rPr>
              <a:t>Ev ve bağ bahçe işleri, alışveriş gibi aile ile birlikte yapılacak aktivitelere katılımını desteklemelidir. </a:t>
            </a:r>
          </a:p>
          <a:p>
            <a:pPr lvl="0" algn="just"/>
            <a:r>
              <a:rPr lang="tr-TR" sz="2600" dirty="0">
                <a:solidFill>
                  <a:prstClr val="black"/>
                </a:solidFill>
              </a:rPr>
              <a:t>Asansör yerine merdiven kullanmasını, şartlar uygunsa okula bisikletle veya yürüyerek gitmesini teşvik etmelidir</a:t>
            </a:r>
          </a:p>
          <a:p>
            <a:pPr lvl="0" algn="just"/>
            <a:r>
              <a:rPr lang="tr-TR" sz="2600" dirty="0">
                <a:solidFill>
                  <a:prstClr val="black"/>
                </a:solidFill>
              </a:rPr>
              <a:t>Ayrıca bu yaş grubundaki çocukların fiziksel aktivite alışkanlıklarını geliştirmek, onların ergenlik dönemini daha rahat geçirmesi açısından da önemlidir</a:t>
            </a:r>
          </a:p>
          <a:p>
            <a:endParaRPr lang="tr-TR" dirty="0"/>
          </a:p>
        </p:txBody>
      </p:sp>
      <p:sp>
        <p:nvSpPr>
          <p:cNvPr id="4" name="3 Slayt Numarası Yer Tutucusu"/>
          <p:cNvSpPr>
            <a:spLocks noGrp="1"/>
          </p:cNvSpPr>
          <p:nvPr>
            <p:ph type="sldNum" sz="quarter" idx="12"/>
          </p:nvPr>
        </p:nvSpPr>
        <p:spPr/>
        <p:txBody>
          <a:bodyPr/>
          <a:lstStyle/>
          <a:p>
            <a:fld id="{F724BEC1-9A37-406E-936E-2E070718D182}" type="slidenum">
              <a:rPr lang="tr-TR" smtClean="0"/>
              <a:pPr/>
              <a:t>55</a:t>
            </a:fld>
            <a:endParaRPr lang="tr-TR"/>
          </a:p>
        </p:txBody>
      </p:sp>
    </p:spTree>
    <p:extLst>
      <p:ext uri="{BB962C8B-B14F-4D97-AF65-F5344CB8AC3E}">
        <p14:creationId xmlns:p14="http://schemas.microsoft.com/office/powerpoint/2010/main" val="6869636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A692FF4A-C525-4C44-B165-834B23DA3E7C}"/>
              </a:ext>
            </a:extLst>
          </p:cNvPr>
          <p:cNvSpPr>
            <a:spLocks noGrp="1"/>
          </p:cNvSpPr>
          <p:nvPr>
            <p:ph type="title"/>
          </p:nvPr>
        </p:nvSpPr>
        <p:spPr/>
        <p:txBody>
          <a:bodyPr/>
          <a:lstStyle/>
          <a:p>
            <a:r>
              <a:rPr lang="tr-TR" sz="4000" b="1" dirty="0">
                <a:solidFill>
                  <a:prstClr val="black"/>
                </a:solidFill>
                <a:latin typeface="+mn-lt"/>
              </a:rPr>
              <a:t>Çocuk ve Ergenler için Fiziksel Aktivite Önerileri</a:t>
            </a:r>
            <a:endParaRPr lang="tr-TR" dirty="0">
              <a:latin typeface="+mn-lt"/>
            </a:endParaRPr>
          </a:p>
        </p:txBody>
      </p:sp>
      <p:sp>
        <p:nvSpPr>
          <p:cNvPr id="3" name="İçerik Yer Tutucusu 2">
            <a:extLst>
              <a:ext uri="{FF2B5EF4-FFF2-40B4-BE49-F238E27FC236}">
                <a16:creationId xmlns="" xmlns:a16="http://schemas.microsoft.com/office/drawing/2014/main" id="{36B73E65-1E1D-4C6B-B69F-4B21FAA781E2}"/>
              </a:ext>
            </a:extLst>
          </p:cNvPr>
          <p:cNvSpPr>
            <a:spLocks noGrp="1"/>
          </p:cNvSpPr>
          <p:nvPr>
            <p:ph idx="1"/>
          </p:nvPr>
        </p:nvSpPr>
        <p:spPr/>
        <p:txBody>
          <a:bodyPr>
            <a:normAutofit/>
          </a:bodyPr>
          <a:lstStyle/>
          <a:p>
            <a:pPr algn="just"/>
            <a:r>
              <a:rPr lang="tr-TR" dirty="0"/>
              <a:t>Teknolojik ve elektronik çağın getirdiği hareketsiz yaşam sonucunda çocuklar arasında </a:t>
            </a:r>
            <a:r>
              <a:rPr lang="tr-TR" dirty="0" err="1"/>
              <a:t>obezite</a:t>
            </a:r>
            <a:r>
              <a:rPr lang="tr-TR" dirty="0"/>
              <a:t>, giderek artış göstermektedir. Bu sorunu çözmenin en basit çözümü </a:t>
            </a:r>
            <a:r>
              <a:rPr lang="tr-TR" dirty="0" smtClean="0"/>
              <a:t>çocuklara </a:t>
            </a:r>
            <a:r>
              <a:rPr lang="tr-TR" dirty="0"/>
              <a:t>sağlıklı bir yeme alışkanlığı ve uyku düzeni kazandırarak onları fiziksel aktiviteye yönlendirmek olacaktır</a:t>
            </a:r>
            <a:r>
              <a:rPr lang="tr-TR" dirty="0">
                <a:latin typeface="TimesNewRomanPSMT"/>
              </a:rPr>
              <a:t>.</a:t>
            </a:r>
            <a:endParaRPr lang="tr-TR" dirty="0"/>
          </a:p>
        </p:txBody>
      </p:sp>
      <p:sp>
        <p:nvSpPr>
          <p:cNvPr id="5" name="4 Slayt Numarası Yer Tutucusu"/>
          <p:cNvSpPr>
            <a:spLocks noGrp="1"/>
          </p:cNvSpPr>
          <p:nvPr>
            <p:ph type="sldNum" sz="quarter" idx="12"/>
          </p:nvPr>
        </p:nvSpPr>
        <p:spPr/>
        <p:txBody>
          <a:bodyPr/>
          <a:lstStyle/>
          <a:p>
            <a:fld id="{F724BEC1-9A37-406E-936E-2E070718D182}" type="slidenum">
              <a:rPr lang="tr-TR" smtClean="0"/>
              <a:pPr/>
              <a:t>56</a:t>
            </a:fld>
            <a:endParaRPr lang="tr-TR"/>
          </a:p>
        </p:txBody>
      </p:sp>
    </p:spTree>
    <p:extLst>
      <p:ext uri="{BB962C8B-B14F-4D97-AF65-F5344CB8AC3E}">
        <p14:creationId xmlns:p14="http://schemas.microsoft.com/office/powerpoint/2010/main" val="20378762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6F9409BC-294F-473B-AEB1-1DB0672B618D}"/>
              </a:ext>
            </a:extLst>
          </p:cNvPr>
          <p:cNvSpPr>
            <a:spLocks noGrp="1"/>
          </p:cNvSpPr>
          <p:nvPr>
            <p:ph type="title"/>
          </p:nvPr>
        </p:nvSpPr>
        <p:spPr/>
        <p:txBody>
          <a:bodyPr/>
          <a:lstStyle/>
          <a:p>
            <a:r>
              <a:rPr lang="tr-TR" b="1" dirty="0">
                <a:latin typeface="+mn-lt"/>
              </a:rPr>
              <a:t>Fiziksel Aktivite Davranışı</a:t>
            </a:r>
          </a:p>
        </p:txBody>
      </p:sp>
      <p:sp>
        <p:nvSpPr>
          <p:cNvPr id="3" name="İçerik Yer Tutucusu 2">
            <a:extLst>
              <a:ext uri="{FF2B5EF4-FFF2-40B4-BE49-F238E27FC236}">
                <a16:creationId xmlns="" xmlns:a16="http://schemas.microsoft.com/office/drawing/2014/main" id="{11B70D0E-1B10-454E-A945-F1A4C2819F8D}"/>
              </a:ext>
            </a:extLst>
          </p:cNvPr>
          <p:cNvSpPr>
            <a:spLocks noGrp="1"/>
          </p:cNvSpPr>
          <p:nvPr>
            <p:ph idx="1"/>
          </p:nvPr>
        </p:nvSpPr>
        <p:spPr>
          <a:xfrm>
            <a:off x="838200" y="1579418"/>
            <a:ext cx="10515600" cy="4597545"/>
          </a:xfrm>
        </p:spPr>
        <p:txBody>
          <a:bodyPr>
            <a:normAutofit lnSpcReduction="10000"/>
          </a:bodyPr>
          <a:lstStyle/>
          <a:p>
            <a:pPr marL="0" lvl="0" indent="0" algn="just">
              <a:lnSpc>
                <a:spcPct val="150000"/>
              </a:lnSpc>
              <a:spcBef>
                <a:spcPct val="20000"/>
              </a:spcBef>
              <a:buNone/>
            </a:pPr>
            <a:r>
              <a:rPr lang="tr-TR" dirty="0">
                <a:solidFill>
                  <a:prstClr val="black"/>
                </a:solidFill>
                <a:ea typeface="Verdana" pitchFamily="34" charset="0"/>
                <a:cs typeface="Verdana" pitchFamily="34" charset="0"/>
              </a:rPr>
              <a:t>Fiziksel aktivite yapma alışkanlığının temeli çocukluk çağında atılmalıdır. Erken yaşlarda fiziksel aktivite alışkanlığı kazanmak, yetişkinlikte etkin yaşam biçimini desteklemek için önemlidir ve erken yaşlarda fiziksel aktiviteye başlayan bireyler daha sonra da aktivite yapmaya devam etmektedirler. </a:t>
            </a:r>
          </a:p>
          <a:p>
            <a:pPr marL="0" lvl="0" indent="0" algn="just">
              <a:lnSpc>
                <a:spcPct val="150000"/>
              </a:lnSpc>
              <a:spcBef>
                <a:spcPct val="20000"/>
              </a:spcBef>
              <a:buNone/>
            </a:pPr>
            <a:r>
              <a:rPr lang="tr-TR" dirty="0">
                <a:solidFill>
                  <a:prstClr val="black"/>
                </a:solidFill>
                <a:ea typeface="Verdana" pitchFamily="34" charset="0"/>
                <a:cs typeface="Verdana" pitchFamily="34" charset="0"/>
              </a:rPr>
              <a:t>Bu alışkanlığın kazanılmasında çocuğun </a:t>
            </a:r>
            <a:r>
              <a:rPr lang="tr-TR" dirty="0">
                <a:solidFill>
                  <a:srgbClr val="FF0000"/>
                </a:solidFill>
                <a:ea typeface="Verdana" pitchFamily="34" charset="0"/>
                <a:cs typeface="Verdana" pitchFamily="34" charset="0"/>
              </a:rPr>
              <a:t>ailesi ve öğretmenine </a:t>
            </a:r>
            <a:r>
              <a:rPr lang="tr-TR" dirty="0">
                <a:solidFill>
                  <a:prstClr val="black"/>
                </a:solidFill>
                <a:ea typeface="Verdana" pitchFamily="34" charset="0"/>
                <a:cs typeface="Verdana" pitchFamily="34" charset="0"/>
              </a:rPr>
              <a:t>ve sağlık personeline önemli roller düşmektedir. </a:t>
            </a:r>
          </a:p>
          <a:p>
            <a:endParaRPr lang="tr-TR" dirty="0"/>
          </a:p>
        </p:txBody>
      </p:sp>
      <p:sp>
        <p:nvSpPr>
          <p:cNvPr id="4" name="3 Slayt Numarası Yer Tutucusu"/>
          <p:cNvSpPr>
            <a:spLocks noGrp="1"/>
          </p:cNvSpPr>
          <p:nvPr>
            <p:ph type="sldNum" sz="quarter" idx="12"/>
          </p:nvPr>
        </p:nvSpPr>
        <p:spPr/>
        <p:txBody>
          <a:bodyPr/>
          <a:lstStyle/>
          <a:p>
            <a:fld id="{F724BEC1-9A37-406E-936E-2E070718D182}" type="slidenum">
              <a:rPr lang="tr-TR" smtClean="0"/>
              <a:pPr/>
              <a:t>57</a:t>
            </a:fld>
            <a:endParaRPr lang="tr-TR"/>
          </a:p>
        </p:txBody>
      </p:sp>
    </p:spTree>
    <p:extLst>
      <p:ext uri="{BB962C8B-B14F-4D97-AF65-F5344CB8AC3E}">
        <p14:creationId xmlns:p14="http://schemas.microsoft.com/office/powerpoint/2010/main" val="38850309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F9D9B35A-0509-469B-A44C-BA4AE449D6C7}"/>
              </a:ext>
            </a:extLst>
          </p:cNvPr>
          <p:cNvSpPr>
            <a:spLocks noGrp="1"/>
          </p:cNvSpPr>
          <p:nvPr>
            <p:ph type="title"/>
          </p:nvPr>
        </p:nvSpPr>
        <p:spPr/>
        <p:txBody>
          <a:bodyPr/>
          <a:lstStyle/>
          <a:p>
            <a:r>
              <a:rPr lang="tr-TR" b="1" dirty="0">
                <a:solidFill>
                  <a:prstClr val="black"/>
                </a:solidFill>
                <a:latin typeface="+mn-lt"/>
              </a:rPr>
              <a:t>Fiziksel Aktivite Davranışı</a:t>
            </a:r>
            <a:endParaRPr lang="tr-TR" dirty="0">
              <a:latin typeface="+mn-lt"/>
            </a:endParaRPr>
          </a:p>
        </p:txBody>
      </p:sp>
      <p:sp>
        <p:nvSpPr>
          <p:cNvPr id="3" name="İçerik Yer Tutucusu 2">
            <a:extLst>
              <a:ext uri="{FF2B5EF4-FFF2-40B4-BE49-F238E27FC236}">
                <a16:creationId xmlns="" xmlns:a16="http://schemas.microsoft.com/office/drawing/2014/main" id="{D5E82A9D-6895-441B-B1D9-217A2E0BB8EB}"/>
              </a:ext>
            </a:extLst>
          </p:cNvPr>
          <p:cNvSpPr>
            <a:spLocks noGrp="1"/>
          </p:cNvSpPr>
          <p:nvPr>
            <p:ph idx="1"/>
          </p:nvPr>
        </p:nvSpPr>
        <p:spPr/>
        <p:txBody>
          <a:bodyPr>
            <a:normAutofit/>
          </a:bodyPr>
          <a:lstStyle/>
          <a:p>
            <a:pPr algn="just"/>
            <a:r>
              <a:rPr lang="tr-TR" dirty="0">
                <a:ea typeface="Calibri" panose="020F0502020204030204" pitchFamily="34" charset="0"/>
                <a:cs typeface="Times New Roman" panose="02020603050405020304" pitchFamily="18" charset="0"/>
              </a:rPr>
              <a:t>Bilimsel çalışmalar aile üyelerinin fiziksel egzersizi ile birey arasında bir ilişki ve daha aktif aile üyeleri ile bireyin fiziksel egzersize katılımı arasında pozitif bir ilişki bulmuştur (Martin-</a:t>
            </a:r>
            <a:r>
              <a:rPr lang="tr-TR" dirty="0" err="1">
                <a:ea typeface="Calibri" panose="020F0502020204030204" pitchFamily="34" charset="0"/>
                <a:cs typeface="Times New Roman" panose="02020603050405020304" pitchFamily="18" charset="0"/>
              </a:rPr>
              <a:t>Matillas</a:t>
            </a:r>
            <a:r>
              <a:rPr lang="tr-TR" dirty="0">
                <a:ea typeface="Calibri" panose="020F0502020204030204" pitchFamily="34" charset="0"/>
                <a:cs typeface="Times New Roman" panose="02020603050405020304" pitchFamily="18" charset="0"/>
              </a:rPr>
              <a:t> et al.2011).</a:t>
            </a:r>
          </a:p>
          <a:p>
            <a:pPr lvl="0" algn="just"/>
            <a:r>
              <a:rPr lang="tr-TR" dirty="0">
                <a:ea typeface="Calibri" panose="020F0502020204030204" pitchFamily="34" charset="0"/>
              </a:rPr>
              <a:t>Fiziksel olarak aktif anne ve babaların çocuklarının, aktif olmayan ebeveynlerin çocuklarından daha aktif oldukları kanıtlanmıştır (</a:t>
            </a:r>
            <a:r>
              <a:rPr lang="tr-TR" dirty="0"/>
              <a:t>Filanowski et al. 2019).</a:t>
            </a:r>
            <a:endParaRPr lang="tr-TR" dirty="0">
              <a:ea typeface="Calibri" panose="020F0502020204030204" pitchFamily="34" charset="0"/>
              <a:cs typeface="Times New Roman" panose="02020603050405020304" pitchFamily="18" charset="0"/>
            </a:endParaRPr>
          </a:p>
          <a:p>
            <a:pPr lvl="0" algn="just"/>
            <a:r>
              <a:rPr lang="tr-TR" dirty="0">
                <a:ea typeface="Calibri" panose="020F0502020204030204" pitchFamily="34" charset="0"/>
                <a:cs typeface="Times New Roman" panose="02020603050405020304" pitchFamily="18" charset="0"/>
              </a:rPr>
              <a:t>Ebeveynlerden gelen sosyal destek, gençlerin fiziksel aktivite ile ilgili davranışlarını önemli oranda etkilemektedir (</a:t>
            </a:r>
            <a:r>
              <a:rPr lang="en-US" dirty="0">
                <a:ea typeface="Calibri" panose="020F0502020204030204" pitchFamily="34" charset="0"/>
                <a:cs typeface="Times New Roman" panose="02020603050405020304" pitchFamily="18" charset="0"/>
              </a:rPr>
              <a:t>Beets</a:t>
            </a:r>
            <a:r>
              <a:rPr lang="tr-TR" dirty="0">
                <a:ea typeface="Calibri" panose="020F0502020204030204" pitchFamily="34" charset="0"/>
                <a:cs typeface="Times New Roman" panose="02020603050405020304" pitchFamily="18" charset="0"/>
              </a:rPr>
              <a:t>  et al 2010)</a:t>
            </a:r>
            <a:endParaRPr lang="tr-TR" dirty="0"/>
          </a:p>
          <a:p>
            <a:endParaRPr lang="tr-TR" dirty="0">
              <a:solidFill>
                <a:srgbClr val="3E3D40"/>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F724BEC1-9A37-406E-936E-2E070718D182}" type="slidenum">
              <a:rPr lang="tr-TR" smtClean="0"/>
              <a:pPr/>
              <a:t>58</a:t>
            </a:fld>
            <a:endParaRPr lang="tr-TR"/>
          </a:p>
        </p:txBody>
      </p:sp>
    </p:spTree>
    <p:extLst>
      <p:ext uri="{BB962C8B-B14F-4D97-AF65-F5344CB8AC3E}">
        <p14:creationId xmlns:p14="http://schemas.microsoft.com/office/powerpoint/2010/main" val="10196061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mn-lt"/>
              </a:rPr>
              <a:t>Davranış Kazandırmada Etkili Stratejiler</a:t>
            </a:r>
          </a:p>
        </p:txBody>
      </p:sp>
      <p:sp>
        <p:nvSpPr>
          <p:cNvPr id="3" name="İçerik Yer Tutucusu 2"/>
          <p:cNvSpPr>
            <a:spLocks noGrp="1"/>
          </p:cNvSpPr>
          <p:nvPr>
            <p:ph idx="1"/>
          </p:nvPr>
        </p:nvSpPr>
        <p:spPr/>
        <p:txBody>
          <a:bodyPr>
            <a:normAutofit/>
          </a:bodyPr>
          <a:lstStyle/>
          <a:p>
            <a:pPr marL="0" lvl="0" indent="0" algn="just">
              <a:lnSpc>
                <a:spcPct val="100000"/>
              </a:lnSpc>
              <a:spcBef>
                <a:spcPct val="20000"/>
              </a:spcBef>
              <a:buNone/>
            </a:pPr>
            <a:r>
              <a:rPr lang="tr-TR" b="1" dirty="0">
                <a:solidFill>
                  <a:srgbClr val="FF0000"/>
                </a:solidFill>
                <a:ea typeface="+mj-ea"/>
                <a:cs typeface="Arial" pitchFamily="34" charset="0"/>
              </a:rPr>
              <a:t>Sağlıkla İlgili Davranışları Etkileyebilen Faktörler</a:t>
            </a:r>
            <a:endParaRPr lang="tr-TR" dirty="0">
              <a:solidFill>
                <a:srgbClr val="FF0000"/>
              </a:solidFill>
              <a:cs typeface="Arial" pitchFamily="34" charset="0"/>
            </a:endParaRPr>
          </a:p>
          <a:p>
            <a:pPr marL="285750" lvl="0" indent="-285750" algn="just">
              <a:lnSpc>
                <a:spcPct val="100000"/>
              </a:lnSpc>
              <a:spcBef>
                <a:spcPct val="20000"/>
              </a:spcBef>
            </a:pPr>
            <a:r>
              <a:rPr lang="tr-TR" dirty="0">
                <a:solidFill>
                  <a:prstClr val="black"/>
                </a:solidFill>
                <a:cs typeface="Arial" pitchFamily="34" charset="0"/>
              </a:rPr>
              <a:t>Hazırlayıcı Faktörler (Bilgi, tutum, inanç, algılamalar)</a:t>
            </a:r>
          </a:p>
          <a:p>
            <a:pPr marL="285750" lvl="0" indent="-285750" algn="just">
              <a:lnSpc>
                <a:spcPct val="100000"/>
              </a:lnSpc>
              <a:spcBef>
                <a:spcPct val="20000"/>
              </a:spcBef>
            </a:pPr>
            <a:r>
              <a:rPr lang="tr-TR" dirty="0">
                <a:solidFill>
                  <a:prstClr val="black"/>
                </a:solidFill>
                <a:cs typeface="Arial" pitchFamily="34" charset="0"/>
              </a:rPr>
              <a:t>Olanak Sağlayıcı Faktörler (Kaynakların varlığı, yeterli zaman)</a:t>
            </a:r>
          </a:p>
          <a:p>
            <a:pPr marL="285750" lvl="0" indent="-285750" algn="just">
              <a:lnSpc>
                <a:spcPct val="100000"/>
              </a:lnSpc>
              <a:spcBef>
                <a:spcPct val="20000"/>
              </a:spcBef>
            </a:pPr>
            <a:r>
              <a:rPr lang="tr-TR" dirty="0">
                <a:solidFill>
                  <a:prstClr val="black"/>
                </a:solidFill>
                <a:cs typeface="Arial" pitchFamily="34" charset="0"/>
              </a:rPr>
              <a:t>Güçlendirici Faktörler (Ödül, para, sertifika )</a:t>
            </a:r>
          </a:p>
        </p:txBody>
      </p:sp>
      <p:sp>
        <p:nvSpPr>
          <p:cNvPr id="4" name="3 Slayt Numarası Yer Tutucusu"/>
          <p:cNvSpPr>
            <a:spLocks noGrp="1"/>
          </p:cNvSpPr>
          <p:nvPr>
            <p:ph type="sldNum" sz="quarter" idx="12"/>
          </p:nvPr>
        </p:nvSpPr>
        <p:spPr/>
        <p:txBody>
          <a:bodyPr/>
          <a:lstStyle/>
          <a:p>
            <a:fld id="{F724BEC1-9A37-406E-936E-2E070718D182}" type="slidenum">
              <a:rPr lang="tr-TR" smtClean="0"/>
              <a:pPr/>
              <a:t>59</a:t>
            </a:fld>
            <a:endParaRPr lang="tr-TR"/>
          </a:p>
        </p:txBody>
      </p:sp>
    </p:spTree>
    <p:extLst>
      <p:ext uri="{BB962C8B-B14F-4D97-AF65-F5344CB8AC3E}">
        <p14:creationId xmlns:p14="http://schemas.microsoft.com/office/powerpoint/2010/main" val="3377691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Sağlıklı Beslenmenin önemi</a:t>
            </a:r>
            <a:endParaRPr lang="tr-TR" dirty="0"/>
          </a:p>
        </p:txBody>
      </p:sp>
      <p:sp>
        <p:nvSpPr>
          <p:cNvPr id="3" name="2 İçerik Yer Tutucusu"/>
          <p:cNvSpPr>
            <a:spLocks noGrp="1"/>
          </p:cNvSpPr>
          <p:nvPr>
            <p:ph idx="1"/>
          </p:nvPr>
        </p:nvSpPr>
        <p:spPr>
          <a:xfrm>
            <a:off x="838200" y="1490775"/>
            <a:ext cx="10515600" cy="4351338"/>
          </a:xfrm>
        </p:spPr>
        <p:txBody>
          <a:bodyPr/>
          <a:lstStyle/>
          <a:p>
            <a:pPr marL="0" indent="0" algn="just">
              <a:buNone/>
            </a:pPr>
            <a:endParaRPr lang="tr-TR" dirty="0" smtClean="0"/>
          </a:p>
          <a:p>
            <a:pPr algn="just"/>
            <a:r>
              <a:rPr lang="tr-TR" dirty="0" smtClean="0"/>
              <a:t>Ülkemizde </a:t>
            </a:r>
            <a:r>
              <a:rPr lang="tr-TR" dirty="0" err="1" smtClean="0"/>
              <a:t>obezitenin</a:t>
            </a:r>
            <a:r>
              <a:rPr lang="tr-TR" dirty="0" smtClean="0"/>
              <a:t> son 20 yılda % 6-7’den % 15-16’ya çıktığı görülmüştür. </a:t>
            </a:r>
            <a:r>
              <a:rPr lang="tr-TR" dirty="0" err="1" smtClean="0"/>
              <a:t>Obeziteye</a:t>
            </a:r>
            <a:r>
              <a:rPr lang="tr-TR" dirty="0" smtClean="0"/>
              <a:t> neden olan birçok faktörün olduğu bilinse de başlıca sebepleri arasında olumsuz yeme alışkanlıkları ve fiziksel aktivite yetersizliği gelmektedir. Bu durumun önlenmesi için erken yaşlarda kazandırılacak olan olumlu yeme davranışları ve yeterli düzeyde yapılacak olan fiziksel aktiviteye gerek duyulmaktadır. Çocukların ayrıca  </a:t>
            </a:r>
            <a:r>
              <a:rPr lang="tr-TR" dirty="0" err="1" smtClean="0"/>
              <a:t>obezite</a:t>
            </a:r>
            <a:r>
              <a:rPr lang="tr-TR" dirty="0" smtClean="0"/>
              <a:t> değerlendirmesi ile takip edilerek beslenme sorunlarının önüne geçilebilir (Arlı V D. 2020). </a:t>
            </a:r>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6</a:t>
            </a:fld>
            <a:endParaRPr lang="tr-T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prstClr val="black"/>
                </a:solidFill>
                <a:latin typeface="Calibri"/>
              </a:rPr>
              <a:t>Davranış Kazandırmada Etkili Stratejiler</a:t>
            </a:r>
            <a:endParaRPr lang="tr-TR" dirty="0"/>
          </a:p>
        </p:txBody>
      </p:sp>
      <p:sp>
        <p:nvSpPr>
          <p:cNvPr id="3" name="İçerik Yer Tutucusu 2"/>
          <p:cNvSpPr>
            <a:spLocks noGrp="1"/>
          </p:cNvSpPr>
          <p:nvPr>
            <p:ph idx="1"/>
          </p:nvPr>
        </p:nvSpPr>
        <p:spPr>
          <a:xfrm>
            <a:off x="838200" y="1399309"/>
            <a:ext cx="11104418" cy="4777654"/>
          </a:xfrm>
        </p:spPr>
        <p:txBody>
          <a:bodyPr>
            <a:normAutofit/>
          </a:bodyPr>
          <a:lstStyle/>
          <a:p>
            <a:pPr marL="0" indent="0">
              <a:buNone/>
            </a:pPr>
            <a:r>
              <a:rPr lang="tr-TR" dirty="0">
                <a:solidFill>
                  <a:srgbClr val="FF0000"/>
                </a:solidFill>
              </a:rPr>
              <a:t>Davranışı değişikliğini kolaylaştırmada ortak bazı davranışsal yaklaşımlar: </a:t>
            </a:r>
          </a:p>
          <a:p>
            <a:pPr marL="0" indent="0">
              <a:buNone/>
            </a:pPr>
            <a:r>
              <a:rPr lang="tr-TR" dirty="0">
                <a:solidFill>
                  <a:srgbClr val="000000"/>
                </a:solidFill>
              </a:rPr>
              <a:t>1- Davranış için hedefler oluşturma ve hedeflere doğru ilerlerken kendi kendini izleme, </a:t>
            </a:r>
          </a:p>
          <a:p>
            <a:pPr marL="0" indent="0">
              <a:buNone/>
            </a:pPr>
            <a:r>
              <a:rPr lang="tr-TR" dirty="0">
                <a:solidFill>
                  <a:srgbClr val="000000"/>
                </a:solidFill>
              </a:rPr>
              <a:t>2- Sosyal destek oluşturma, </a:t>
            </a:r>
          </a:p>
          <a:p>
            <a:pPr marL="0" indent="0">
              <a:buNone/>
            </a:pPr>
            <a:r>
              <a:rPr lang="tr-TR" dirty="0">
                <a:solidFill>
                  <a:srgbClr val="000000"/>
                </a:solidFill>
              </a:rPr>
              <a:t>3- Kendini ödüllendirme </a:t>
            </a:r>
          </a:p>
          <a:p>
            <a:pPr marL="0" indent="0">
              <a:buNone/>
            </a:pPr>
            <a:r>
              <a:rPr lang="tr-TR" dirty="0">
                <a:solidFill>
                  <a:srgbClr val="000000"/>
                </a:solidFill>
              </a:rPr>
              <a:t>4- Davranış değişimini sürdürmek için problem çözme, </a:t>
            </a:r>
          </a:p>
          <a:p>
            <a:pPr marL="0" indent="0">
              <a:buNone/>
            </a:pPr>
            <a:r>
              <a:rPr lang="tr-TR" dirty="0">
                <a:solidFill>
                  <a:srgbClr val="000000"/>
                </a:solidFill>
              </a:rPr>
              <a:t>5- Eski davranışa dönüşü (</a:t>
            </a:r>
            <a:r>
              <a:rPr lang="tr-TR" dirty="0" err="1">
                <a:solidFill>
                  <a:srgbClr val="000000"/>
                </a:solidFill>
              </a:rPr>
              <a:t>nüksü</a:t>
            </a:r>
            <a:r>
              <a:rPr lang="tr-TR" dirty="0">
                <a:solidFill>
                  <a:srgbClr val="000000"/>
                </a:solidFill>
              </a:rPr>
              <a:t>) önleme </a:t>
            </a:r>
          </a:p>
          <a:p>
            <a:endParaRPr lang="tr-TR" dirty="0"/>
          </a:p>
        </p:txBody>
      </p:sp>
      <p:sp>
        <p:nvSpPr>
          <p:cNvPr id="4" name="3 Slayt Numarası Yer Tutucusu"/>
          <p:cNvSpPr>
            <a:spLocks noGrp="1"/>
          </p:cNvSpPr>
          <p:nvPr>
            <p:ph type="sldNum" sz="quarter" idx="12"/>
          </p:nvPr>
        </p:nvSpPr>
        <p:spPr/>
        <p:txBody>
          <a:bodyPr/>
          <a:lstStyle/>
          <a:p>
            <a:fld id="{F724BEC1-9A37-406E-936E-2E070718D182}" type="slidenum">
              <a:rPr lang="tr-TR" smtClean="0"/>
              <a:pPr/>
              <a:t>60</a:t>
            </a:fld>
            <a:endParaRPr lang="tr-TR"/>
          </a:p>
        </p:txBody>
      </p:sp>
    </p:spTree>
    <p:extLst>
      <p:ext uri="{BB962C8B-B14F-4D97-AF65-F5344CB8AC3E}">
        <p14:creationId xmlns:p14="http://schemas.microsoft.com/office/powerpoint/2010/main" val="17928440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B9416F0-8932-48B9-9F3D-72A037030CD9}"/>
              </a:ext>
            </a:extLst>
          </p:cNvPr>
          <p:cNvSpPr>
            <a:spLocks noGrp="1"/>
          </p:cNvSpPr>
          <p:nvPr>
            <p:ph type="ctrTitle"/>
          </p:nvPr>
        </p:nvSpPr>
        <p:spPr>
          <a:xfrm>
            <a:off x="1524000" y="763398"/>
            <a:ext cx="8316286" cy="1756664"/>
          </a:xfrm>
        </p:spPr>
        <p:txBody>
          <a:bodyPr/>
          <a:lstStyle/>
          <a:p>
            <a:pPr algn="ctr"/>
            <a:r>
              <a:rPr lang="tr-TR" sz="6000" b="1" dirty="0"/>
              <a:t>Etkinlikler</a:t>
            </a:r>
            <a:r>
              <a:rPr lang="tr-TR" dirty="0"/>
              <a:t> </a:t>
            </a:r>
          </a:p>
        </p:txBody>
      </p:sp>
      <p:sp>
        <p:nvSpPr>
          <p:cNvPr id="4" name="Alt Başlık 3">
            <a:extLst>
              <a:ext uri="{FF2B5EF4-FFF2-40B4-BE49-F238E27FC236}">
                <a16:creationId xmlns="" xmlns:a16="http://schemas.microsoft.com/office/drawing/2014/main" id="{A18AB9FD-DC76-4C19-A554-8033BE5D2E31}"/>
              </a:ext>
            </a:extLst>
          </p:cNvPr>
          <p:cNvSpPr>
            <a:spLocks noGrp="1"/>
          </p:cNvSpPr>
          <p:nvPr>
            <p:ph type="subTitle" idx="1"/>
          </p:nvPr>
        </p:nvSpPr>
        <p:spPr>
          <a:xfrm>
            <a:off x="1536879" y="2687638"/>
            <a:ext cx="9144000" cy="1655762"/>
          </a:xfrm>
        </p:spPr>
        <p:txBody>
          <a:bodyPr>
            <a:normAutofit/>
          </a:bodyPr>
          <a:lstStyle/>
          <a:p>
            <a:pPr algn="just"/>
            <a:r>
              <a:rPr lang="tr-TR" sz="2800" dirty="0"/>
              <a:t>Tüm aile, ebeveynler ve çocuklara yönelik oluşturulmuş  davranış değişikliğini kazandırmak için teknikleri içeren etkinlikler:  </a:t>
            </a:r>
          </a:p>
        </p:txBody>
      </p:sp>
      <p:sp>
        <p:nvSpPr>
          <p:cNvPr id="3" name="Slayt Numarası Yer Tutucusu 2"/>
          <p:cNvSpPr>
            <a:spLocks noGrp="1"/>
          </p:cNvSpPr>
          <p:nvPr>
            <p:ph type="sldNum" sz="quarter" idx="12"/>
          </p:nvPr>
        </p:nvSpPr>
        <p:spPr/>
        <p:txBody>
          <a:bodyPr/>
          <a:lstStyle/>
          <a:p>
            <a:fld id="{0C7892E8-722E-4040-B6E3-0043D76D37F0}" type="slidenum">
              <a:rPr lang="tr-TR" smtClean="0"/>
              <a:pPr/>
              <a:t>61</a:t>
            </a:fld>
            <a:endParaRPr lang="tr-TR"/>
          </a:p>
        </p:txBody>
      </p:sp>
    </p:spTree>
    <p:extLst>
      <p:ext uri="{BB962C8B-B14F-4D97-AF65-F5344CB8AC3E}">
        <p14:creationId xmlns:p14="http://schemas.microsoft.com/office/powerpoint/2010/main" val="6356437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7" y="441495"/>
            <a:ext cx="10873208" cy="792088"/>
          </a:xfrm>
        </p:spPr>
        <p:txBody>
          <a:bodyPr>
            <a:normAutofit/>
          </a:bodyPr>
          <a:lstStyle/>
          <a:p>
            <a:pPr algn="ctr"/>
            <a:r>
              <a:rPr lang="tr-TR" sz="2400" b="1" dirty="0"/>
              <a:t>Tablo 1. Tüm Aileyi Hedef Alan Önerilen Davranış Değiştirme Teknikleri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508489888"/>
              </p:ext>
            </p:extLst>
          </p:nvPr>
        </p:nvGraphicFramePr>
        <p:xfrm>
          <a:off x="659395" y="1397313"/>
          <a:ext cx="10873209" cy="4725225"/>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707363">
                  <a:extLst>
                    <a:ext uri="{9D8B030D-6E8A-4147-A177-3AD203B41FA5}">
                      <a16:colId xmlns="" xmlns:a16="http://schemas.microsoft.com/office/drawing/2014/main" val="20002"/>
                    </a:ext>
                  </a:extLst>
                </a:gridCol>
                <a:gridCol w="6110564">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600" b="1" dirty="0">
                          <a:effectLst/>
                          <a:latin typeface="+mn-lt"/>
                          <a:ea typeface="Calibri"/>
                          <a:cs typeface="Times New Roman"/>
                        </a:rPr>
                        <a:t>Davranış Değişim Kategorisi</a:t>
                      </a:r>
                      <a:endParaRPr lang="tr-TR" sz="16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600" b="1" dirty="0">
                          <a:effectLst/>
                          <a:latin typeface="+mn-lt"/>
                          <a:ea typeface="Calibri"/>
                          <a:cs typeface="Times New Roman"/>
                        </a:rPr>
                        <a:t>Davranış Değiştirme Tekniği</a:t>
                      </a:r>
                      <a:endParaRPr lang="tr-TR" sz="16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600" b="1" dirty="0">
                          <a:effectLst/>
                          <a:latin typeface="+mn-lt"/>
                          <a:ea typeface="Calibri"/>
                          <a:cs typeface="Times New Roman"/>
                        </a:rPr>
                        <a:t>Tanım</a:t>
                      </a:r>
                      <a:endParaRPr lang="tr-TR" sz="16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600" b="1" dirty="0">
                          <a:effectLst/>
                          <a:latin typeface="+mn-lt"/>
                          <a:ea typeface="Calibri"/>
                          <a:cs typeface="Times New Roman"/>
                        </a:rPr>
                        <a:t>Uygulama Örnekleri</a:t>
                      </a:r>
                      <a:endParaRPr lang="tr-TR" sz="16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gn="l">
                        <a:lnSpc>
                          <a:spcPct val="107000"/>
                        </a:lnSpc>
                        <a:spcAft>
                          <a:spcPts val="0"/>
                        </a:spcAft>
                      </a:pPr>
                      <a:r>
                        <a:rPr lang="tr-TR" sz="1600" dirty="0">
                          <a:effectLst/>
                          <a:latin typeface="+mn-lt"/>
                          <a:ea typeface="Calibri"/>
                          <a:cs typeface="Times New Roman"/>
                        </a:rPr>
                        <a:t>Hedefler ve planlama</a:t>
                      </a: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tr-TR" sz="1600" dirty="0">
                          <a:effectLst/>
                          <a:latin typeface="+mn-lt"/>
                          <a:ea typeface="Calibri"/>
                          <a:cs typeface="Times New Roman"/>
                        </a:rPr>
                        <a:t>Hedef belirleme (davranış)</a:t>
                      </a: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tr-TR" sz="1600" dirty="0">
                          <a:effectLst/>
                          <a:latin typeface="+mn-lt"/>
                          <a:ea typeface="Calibri"/>
                          <a:cs typeface="Times New Roman"/>
                        </a:rPr>
                        <a:t>Ulaşılacak davranış açısından tanımlanan davranışsal bir hedef belirlenmesi veya üzerinde anlaşmaya varılması</a:t>
                      </a: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7000"/>
                        </a:lnSpc>
                        <a:spcAft>
                          <a:spcPts val="800"/>
                        </a:spcAft>
                        <a:buFont typeface="Arial" pitchFamily="34" charset="0"/>
                        <a:buNone/>
                      </a:pPr>
                      <a:r>
                        <a:rPr lang="tr-TR" sz="1600" dirty="0">
                          <a:effectLst/>
                          <a:latin typeface="+mn-lt"/>
                          <a:ea typeface="Calibri"/>
                          <a:cs typeface="Times New Roman"/>
                        </a:rPr>
                        <a:t>-    Aile sağlıklı bir menü seçmesi ve bir plan geliştirmesi için düzenli olarak desteklenmelidir. (örneğin daha fazla meyve yemek)</a:t>
                      </a:r>
                    </a:p>
                    <a:p>
                      <a:pPr marL="0" indent="0" algn="l">
                        <a:lnSpc>
                          <a:spcPct val="107000"/>
                        </a:lnSpc>
                        <a:spcAft>
                          <a:spcPts val="800"/>
                        </a:spcAft>
                        <a:buFont typeface="Arial" pitchFamily="34" charset="0"/>
                        <a:buNone/>
                      </a:pPr>
                      <a:r>
                        <a:rPr lang="tr-TR" sz="1600" dirty="0">
                          <a:effectLst/>
                          <a:latin typeface="+mn-lt"/>
                          <a:ea typeface="Calibri"/>
                          <a:cs typeface="Times New Roman"/>
                        </a:rPr>
                        <a:t>-   Aileler belirledikleri hedeflere ulaşmada kullanacakları doğru yaklaşımı seçme yeteneklerine saygı duyularak desteklenmelidir.</a:t>
                      </a:r>
                    </a:p>
                    <a:p>
                      <a:pPr marL="0" indent="0" algn="l">
                        <a:lnSpc>
                          <a:spcPct val="107000"/>
                        </a:lnSpc>
                        <a:spcAft>
                          <a:spcPts val="800"/>
                        </a:spcAft>
                        <a:buFont typeface="Arial" pitchFamily="34" charset="0"/>
                        <a:buNone/>
                      </a:pPr>
                      <a:r>
                        <a:rPr lang="tr-TR" sz="1600" dirty="0">
                          <a:effectLst/>
                          <a:latin typeface="+mn-lt"/>
                          <a:ea typeface="Calibri"/>
                          <a:cs typeface="Times New Roman"/>
                        </a:rPr>
                        <a:t>-   Her aile üyesinin, üzerinde çalıştıkları kendi hedefleri olabilir.</a:t>
                      </a:r>
                    </a:p>
                    <a:p>
                      <a:pPr marL="0" indent="0" algn="l">
                        <a:lnSpc>
                          <a:spcPct val="107000"/>
                        </a:lnSpc>
                        <a:spcAft>
                          <a:spcPts val="800"/>
                        </a:spcAft>
                        <a:buFont typeface="Arial" pitchFamily="34" charset="0"/>
                        <a:buNone/>
                      </a:pPr>
                      <a:r>
                        <a:rPr lang="tr-TR" sz="1600" dirty="0">
                          <a:effectLst/>
                          <a:latin typeface="+mn-lt"/>
                          <a:ea typeface="Calibri"/>
                          <a:cs typeface="Times New Roman"/>
                        </a:rPr>
                        <a:t>-    Ailelerin mevcut yaşam tarzı davranışları araştırılır ve aile ihtiyaçları göz önünde bulundurularak, ulaşılabilir ve gerçekçi davranış hedeflerinin belirlenmesi açısından desteklenmelidir.</a:t>
                      </a:r>
                    </a:p>
                    <a:p>
                      <a:pPr marL="0" indent="0" algn="l">
                        <a:lnSpc>
                          <a:spcPct val="107000"/>
                        </a:lnSpc>
                        <a:spcAft>
                          <a:spcPts val="0"/>
                        </a:spcAft>
                        <a:buFont typeface="Arial" pitchFamily="34" charset="0"/>
                        <a:buNone/>
                      </a:pPr>
                      <a:r>
                        <a:rPr lang="tr-TR" sz="1600" dirty="0">
                          <a:effectLst/>
                          <a:latin typeface="+mn-lt"/>
                          <a:ea typeface="Calibri"/>
                          <a:cs typeface="Times New Roman"/>
                        </a:rPr>
                        <a:t>-    Sağlıklı beslenme ile ilgili genel hedeflerin (örneğin alışveriş listesi yazma) bireysel bir hedeften (örneğin tatlı almama) farklı olacağını göz önünde bulundurmalı, ailelerin sağlıklı gıda ile ilgili  'SMART' (küçük, ölçülebilir, ulaşılabilir, alakalı, zamanında) hedefler belirlemeleri sağlanmalıdır.</a:t>
                      </a: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62</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13289724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6" y="441495"/>
            <a:ext cx="10873209" cy="792088"/>
          </a:xfrm>
        </p:spPr>
        <p:txBody>
          <a:bodyPr>
            <a:normAutofit/>
          </a:bodyPr>
          <a:lstStyle/>
          <a:p>
            <a:pPr algn="ctr"/>
            <a:r>
              <a:rPr lang="tr-TR" sz="2400" b="1" dirty="0"/>
              <a:t>Tablo 1. Tüm Aileyi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297755197"/>
              </p:ext>
            </p:extLst>
          </p:nvPr>
        </p:nvGraphicFramePr>
        <p:xfrm>
          <a:off x="659395" y="1371903"/>
          <a:ext cx="10873209" cy="4725225"/>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707363">
                  <a:extLst>
                    <a:ext uri="{9D8B030D-6E8A-4147-A177-3AD203B41FA5}">
                      <a16:colId xmlns="" xmlns:a16="http://schemas.microsoft.com/office/drawing/2014/main" val="20002"/>
                    </a:ext>
                  </a:extLst>
                </a:gridCol>
                <a:gridCol w="6110564">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600" b="1" dirty="0">
                          <a:effectLst/>
                          <a:latin typeface="+mn-lt"/>
                          <a:ea typeface="Calibri"/>
                          <a:cs typeface="Times New Roman"/>
                        </a:rPr>
                        <a:t>Davranış Değişim Kategorisi</a:t>
                      </a:r>
                      <a:endParaRPr lang="tr-TR" sz="16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600" b="1" dirty="0">
                          <a:effectLst/>
                          <a:latin typeface="+mn-lt"/>
                          <a:ea typeface="Calibri"/>
                          <a:cs typeface="Times New Roman"/>
                        </a:rPr>
                        <a:t>Davranış Değiştirme Tekniği</a:t>
                      </a:r>
                      <a:endParaRPr lang="tr-TR" sz="16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600" b="1">
                          <a:effectLst/>
                          <a:latin typeface="+mn-lt"/>
                          <a:ea typeface="Calibri"/>
                          <a:cs typeface="Times New Roman"/>
                        </a:rPr>
                        <a:t>Tanım</a:t>
                      </a:r>
                      <a:endParaRPr lang="tr-TR" sz="160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600" b="1" dirty="0">
                          <a:effectLst/>
                          <a:latin typeface="+mn-lt"/>
                          <a:ea typeface="Calibri"/>
                          <a:cs typeface="Times New Roman"/>
                        </a:rPr>
                        <a:t>Uygulama Örnekleri</a:t>
                      </a:r>
                      <a:endParaRPr lang="tr-TR" sz="16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gn="l">
                        <a:lnSpc>
                          <a:spcPct val="107000"/>
                        </a:lnSpc>
                        <a:spcAft>
                          <a:spcPts val="0"/>
                        </a:spcAft>
                      </a:pPr>
                      <a:r>
                        <a:rPr lang="tr-TR" sz="1600" dirty="0">
                          <a:effectLst/>
                          <a:latin typeface="+mn-lt"/>
                          <a:ea typeface="Calibri"/>
                          <a:cs typeface="Times New Roman"/>
                        </a:rPr>
                        <a:t>Hedefler ve planlama</a:t>
                      </a: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tr-TR" sz="1600" dirty="0">
                          <a:effectLst/>
                          <a:latin typeface="+mn-lt"/>
                          <a:ea typeface="Calibri"/>
                          <a:cs typeface="Times New Roman"/>
                        </a:rPr>
                        <a:t>Problem çözme</a:t>
                      </a:r>
                    </a:p>
                    <a:p>
                      <a:pPr algn="l">
                        <a:lnSpc>
                          <a:spcPct val="107000"/>
                        </a:lnSpc>
                        <a:spcAft>
                          <a:spcPts val="0"/>
                        </a:spcAft>
                      </a:pPr>
                      <a:r>
                        <a:rPr lang="tr-TR" sz="1600" dirty="0">
                          <a:effectLst/>
                          <a:latin typeface="+mn-lt"/>
                          <a:ea typeface="Calibri"/>
                          <a:cs typeface="Times New Roman"/>
                        </a:rPr>
                        <a:t>(Nüksetmeyi önleme ve Başa çıkma planlamasını içerir)</a:t>
                      </a: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tr-TR" sz="1600" dirty="0">
                          <a:effectLst/>
                          <a:latin typeface="+mn-lt"/>
                          <a:ea typeface="Calibri"/>
                          <a:cs typeface="Times New Roman"/>
                        </a:rPr>
                        <a:t>-Davranışı etkileyen faktörlerin analiz edilmesi veya kişinin analiz etmesi için teşvik edilmesi </a:t>
                      </a:r>
                    </a:p>
                    <a:p>
                      <a:pPr algn="l">
                        <a:lnSpc>
                          <a:spcPct val="107000"/>
                        </a:lnSpc>
                        <a:spcAft>
                          <a:spcPts val="0"/>
                        </a:spcAft>
                      </a:pPr>
                      <a:r>
                        <a:rPr lang="tr-TR" sz="1600" dirty="0">
                          <a:effectLst/>
                          <a:latin typeface="+mn-lt"/>
                          <a:ea typeface="Calibri"/>
                          <a:cs typeface="Times New Roman"/>
                        </a:rPr>
                        <a:t>-Engellerin üstesinden gelme ve/veya kolaylaştırıcıları artırmayı içeren stratejiler oluşturulması</a:t>
                      </a: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8900" indent="0" algn="l">
                        <a:lnSpc>
                          <a:spcPct val="107000"/>
                        </a:lnSpc>
                        <a:spcAft>
                          <a:spcPts val="0"/>
                        </a:spcAft>
                      </a:pPr>
                      <a:r>
                        <a:rPr lang="tr-TR" sz="1600" dirty="0">
                          <a:effectLst/>
                          <a:latin typeface="+mn-lt"/>
                          <a:ea typeface="Calibri"/>
                          <a:cs typeface="Times New Roman"/>
                        </a:rPr>
                        <a:t>-Sağlıklı beslenme ve aktif olma sırasında kişisel ve çevresel engeller belirlenmelidir. </a:t>
                      </a:r>
                      <a:r>
                        <a:rPr kumimoji="0" lang="tr-TR" sz="1600" b="0" i="0" u="none" strike="noStrike" kern="1200" cap="none" spc="0" normalizeH="0" baseline="0" noProof="0" dirty="0">
                          <a:ln>
                            <a:noFill/>
                          </a:ln>
                          <a:solidFill>
                            <a:prstClr val="black"/>
                          </a:solidFill>
                          <a:effectLst/>
                          <a:uLnTx/>
                          <a:uFillTx/>
                          <a:latin typeface="+mn-lt"/>
                          <a:ea typeface="Calibri"/>
                          <a:cs typeface="Times New Roman"/>
                        </a:rPr>
                        <a:t>(örneğin can sıkıntısı, zaman yokluğu,  egzersiz için fiziksel aktivite yapılabilecek açık alan eksikliği). </a:t>
                      </a:r>
                      <a:r>
                        <a:rPr lang="tr-TR" sz="1600" dirty="0">
                          <a:effectLst/>
                          <a:latin typeface="+mn-lt"/>
                          <a:ea typeface="Calibri"/>
                          <a:cs typeface="Times New Roman"/>
                        </a:rPr>
                        <a:t>Okula gidiş geliş, hafta sonları, tatiller vb. gibi hayattaki çeşitli senaryolar düşünülmelidir.  Örneğin aile, davranışları önceden planlamak, zamanı etkili kullanmak, çocuklarla birlikte kaliteli zaman geçirmek gibi çözümler konusunda ve engellerle başa çıkma becerileri konusunda desteklenmelidir</a:t>
                      </a:r>
                    </a:p>
                    <a:p>
                      <a:pPr marL="88900" indent="0" algn="l">
                        <a:lnSpc>
                          <a:spcPct val="107000"/>
                        </a:lnSpc>
                        <a:spcAft>
                          <a:spcPts val="0"/>
                        </a:spcAft>
                      </a:pPr>
                      <a:r>
                        <a:rPr lang="tr-TR" sz="1600" dirty="0">
                          <a:effectLst/>
                          <a:latin typeface="+mn-lt"/>
                          <a:ea typeface="Calibri"/>
                          <a:cs typeface="Times New Roman"/>
                        </a:rPr>
                        <a:t>- Aileler engelleri belirlemeye teşvik edilmelidir.</a:t>
                      </a:r>
                    </a:p>
                    <a:p>
                      <a:pPr marL="88900" indent="0" algn="l">
                        <a:lnSpc>
                          <a:spcPct val="107000"/>
                        </a:lnSpc>
                        <a:spcAft>
                          <a:spcPts val="0"/>
                        </a:spcAft>
                      </a:pPr>
                      <a:r>
                        <a:rPr lang="tr-TR" sz="1600" dirty="0">
                          <a:effectLst/>
                          <a:latin typeface="+mn-lt"/>
                          <a:ea typeface="Calibri"/>
                          <a:cs typeface="Times New Roman"/>
                        </a:rPr>
                        <a:t>- Sağlıklı davranışları engelleyen durumların (örneğin can sıkıntısından yemek yeme, aşırı ekran başında kalma, kış aylarında açık hava etkinliği fırsatlarının olmaması) yönetilmesi konusunda, davranış değişikliğini sürdürmenin önemi ve stratejileri hakkında düzenli bilgi verilerek destek sağlanmalıdır.</a:t>
                      </a: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63</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4008419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6" y="441495"/>
            <a:ext cx="10873209" cy="792088"/>
          </a:xfrm>
        </p:spPr>
        <p:txBody>
          <a:bodyPr>
            <a:normAutofit/>
          </a:bodyPr>
          <a:lstStyle/>
          <a:p>
            <a:pPr algn="ctr"/>
            <a:r>
              <a:rPr lang="tr-TR" sz="2400" b="1" dirty="0"/>
              <a:t>Tablo 1. Tüm Aileyi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799864563"/>
              </p:ext>
            </p:extLst>
          </p:nvPr>
        </p:nvGraphicFramePr>
        <p:xfrm>
          <a:off x="659395" y="1319832"/>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707363">
                  <a:extLst>
                    <a:ext uri="{9D8B030D-6E8A-4147-A177-3AD203B41FA5}">
                      <a16:colId xmlns="" xmlns:a16="http://schemas.microsoft.com/office/drawing/2014/main" val="20002"/>
                    </a:ext>
                  </a:extLst>
                </a:gridCol>
                <a:gridCol w="6110564">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gn="l">
                        <a:lnSpc>
                          <a:spcPct val="107000"/>
                        </a:lnSpc>
                        <a:spcAft>
                          <a:spcPts val="0"/>
                        </a:spcAft>
                      </a:pPr>
                      <a:r>
                        <a:rPr lang="tr-TR" sz="1700" dirty="0">
                          <a:effectLst/>
                          <a:latin typeface="+mn-lt"/>
                          <a:ea typeface="Calibri"/>
                          <a:cs typeface="Times New Roman"/>
                        </a:rPr>
                        <a:t>Hedefler ve planlama</a:t>
                      </a: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solidFill>
                            <a:srgbClr val="000000"/>
                          </a:solidFill>
                          <a:effectLst/>
                          <a:latin typeface="+mn-lt"/>
                          <a:ea typeface="Calibri" panose="020F0502020204030204" pitchFamily="34" charset="0"/>
                          <a:cs typeface="Times New Roman" panose="02020603050405020304" pitchFamily="18" charset="0"/>
                        </a:rPr>
                        <a:t>Eylem planlaması</a:t>
                      </a:r>
                      <a:endParaRPr lang="tr-TR" sz="17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Davranışın uygulanmasının ayrıntılı bir şekilde planlanması (sıklık, süre ve yoğunluktan en az birini içermelidir). </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-Önceden planlama yapmanın önemini anlatılmalıdır. Örneğin dışarda yemek yerken ya da doğum günü kutlaması gibi etkinliklerde bulunurken daha sağlıklı gıdaları seçmek gibi sağlıklı alışkanlıkların planlanması teşvik edilmelidir. </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-Ailelerin fiziksel olarak daha aktif olmaları ve davranışı planlamalarını desteklemek için basit seçenekler sağlanmalıdır. Örneğin parka yürüyüşe çıkılması, asansör veya yürüyen merdiven yerine merdivenlerin kullanılması.</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Sağlıklı, basit ve uygun fiyatlı yemek listeleri sağlanabilir. Ailelere bu listeleri alışveriş listeleriyle birlikte kullanmaları gerektiği anlatılmalıdır.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64</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98365385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6" y="441495"/>
            <a:ext cx="10873209" cy="792088"/>
          </a:xfrm>
        </p:spPr>
        <p:txBody>
          <a:bodyPr>
            <a:normAutofit/>
          </a:bodyPr>
          <a:lstStyle/>
          <a:p>
            <a:pPr algn="ctr"/>
            <a:r>
              <a:rPr lang="tr-TR" sz="2400" b="1" dirty="0"/>
              <a:t>Tablo 1. Tüm Aileyi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207064061"/>
              </p:ext>
            </p:extLst>
          </p:nvPr>
        </p:nvGraphicFramePr>
        <p:xfrm>
          <a:off x="659395" y="1357386"/>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326185">
                  <a:extLst>
                    <a:ext uri="{9D8B030D-6E8A-4147-A177-3AD203B41FA5}">
                      <a16:colId xmlns="" xmlns:a16="http://schemas.microsoft.com/office/drawing/2014/main" val="20001"/>
                    </a:ext>
                  </a:extLst>
                </a:gridCol>
                <a:gridCol w="1908819">
                  <a:extLst>
                    <a:ext uri="{9D8B030D-6E8A-4147-A177-3AD203B41FA5}">
                      <a16:colId xmlns="" xmlns:a16="http://schemas.microsoft.com/office/drawing/2014/main" val="20002"/>
                    </a:ext>
                  </a:extLst>
                </a:gridCol>
                <a:gridCol w="6110564">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gn="l">
                        <a:lnSpc>
                          <a:spcPct val="107000"/>
                        </a:lnSpc>
                        <a:spcAft>
                          <a:spcPts val="800"/>
                        </a:spcAft>
                      </a:pPr>
                      <a:r>
                        <a:rPr lang="tr-TR" sz="1700">
                          <a:effectLst/>
                          <a:latin typeface="+mn-lt"/>
                          <a:ea typeface="Calibri" panose="020F0502020204030204" pitchFamily="34" charset="0"/>
                          <a:cs typeface="Times New Roman" panose="02020603050405020304" pitchFamily="18" charset="0"/>
                        </a:rPr>
                        <a:t>Geri bildirim ve izleme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effectLst/>
                          <a:latin typeface="+mn-lt"/>
                          <a:ea typeface="Calibri" panose="020F0502020204030204" pitchFamily="34" charset="0"/>
                          <a:cs typeface="Times New Roman" panose="02020603050405020304" pitchFamily="18" charset="0"/>
                        </a:rPr>
                        <a:t>Davranışın kendi kendini izlemesi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Kişinin davranışını/davranışının sonuçlarını bir davranış değişikliği stratejisinin parçası olarak izlemesi ve kaydetmesi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-Ailelere diyet, fiziksel aktivite ve hareketsiz davranışların ve diğer potansiyel davranışların (örneğin satın alma ve yiyecek hazırlama davranışları) önceden belirlenmiş hedeflere uygun olarak günlük olarak kaydedildiği bir davranış günlüğü (dijital/dijital olmayan) tutmaları tavsiye edilmelidir.</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Tüketilen yiyecek ve içecekleri, günlük ortalama fiziksel aktivite dakikalarını görselleştirerek başlangıçtan şuana kadarki durum kaydedilmelidir. Değişiklikler, ilerleme çubukları kullanılarak görselleştirilebilir.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65</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4267223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6" y="441495"/>
            <a:ext cx="10873209" cy="792088"/>
          </a:xfrm>
        </p:spPr>
        <p:txBody>
          <a:bodyPr>
            <a:normAutofit/>
          </a:bodyPr>
          <a:lstStyle/>
          <a:p>
            <a:pPr algn="ctr"/>
            <a:r>
              <a:rPr lang="tr-TR" sz="2400" b="1" dirty="0"/>
              <a:t>Tablo 1. Tüm Aileyi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02259558"/>
              </p:ext>
            </p:extLst>
          </p:nvPr>
        </p:nvGraphicFramePr>
        <p:xfrm>
          <a:off x="659395" y="1382097"/>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707363">
                  <a:extLst>
                    <a:ext uri="{9D8B030D-6E8A-4147-A177-3AD203B41FA5}">
                      <a16:colId xmlns="" xmlns:a16="http://schemas.microsoft.com/office/drawing/2014/main" val="20002"/>
                    </a:ext>
                  </a:extLst>
                </a:gridCol>
                <a:gridCol w="6110564">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Geri bildirim ve izleme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solidFill>
                            <a:srgbClr val="000000"/>
                          </a:solidFill>
                          <a:effectLst/>
                          <a:latin typeface="+mn-lt"/>
                          <a:ea typeface="Calibri" panose="020F0502020204030204" pitchFamily="34" charset="0"/>
                          <a:cs typeface="Times New Roman" panose="02020603050405020304" pitchFamily="18" charset="0"/>
                        </a:rPr>
                        <a:t>Davranış hakkında geri bildirim</a:t>
                      </a:r>
                      <a:endParaRPr lang="tr-TR" sz="17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İzleme ve bilgi verme veya performansı hakkında değerlendirici geri bildirimde bulunma</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-Ailelerin şu anda yaşamlarına sağlıklı beslenme ve fiziksel aktiviteyi dahil etme yolları izlenmeli ve olumlu değişikliklerin pekiştirilerek kişiselleştirilmiş geri bildirim sağlanmalıdır. Örneğin, ebeveynlere çocukları için hazırladıkları yemeklerin beslenme kalitesinin, Bakanlığın önerdiği tavsiyelerden ne kadar farklı olduğu konusunda geri bildirim sağlanabilir.</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-Davranış değiştirmek için adım atmaya başlamamış ailelere, değişim fırsatları vurgulanarak olumlu bir şekilde geri bildirim sağlanmalıdır.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66</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87224627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6" y="441495"/>
            <a:ext cx="10873209" cy="792088"/>
          </a:xfrm>
        </p:spPr>
        <p:txBody>
          <a:bodyPr>
            <a:normAutofit/>
          </a:bodyPr>
          <a:lstStyle/>
          <a:p>
            <a:pPr algn="ctr"/>
            <a:r>
              <a:rPr lang="tr-TR" sz="2400" b="1" dirty="0"/>
              <a:t>Tablo 1. Tüm Aileyi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61935264"/>
              </p:ext>
            </p:extLst>
          </p:nvPr>
        </p:nvGraphicFramePr>
        <p:xfrm>
          <a:off x="659395" y="1373151"/>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707363">
                  <a:extLst>
                    <a:ext uri="{9D8B030D-6E8A-4147-A177-3AD203B41FA5}">
                      <a16:colId xmlns="" xmlns:a16="http://schemas.microsoft.com/office/drawing/2014/main" val="20002"/>
                    </a:ext>
                  </a:extLst>
                </a:gridCol>
                <a:gridCol w="6110564">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gn="l">
                        <a:lnSpc>
                          <a:spcPct val="107000"/>
                        </a:lnSpc>
                        <a:spcAft>
                          <a:spcPts val="800"/>
                        </a:spcAft>
                      </a:pPr>
                      <a:r>
                        <a:rPr lang="tr-TR" sz="1700">
                          <a:effectLst/>
                          <a:latin typeface="+mn-lt"/>
                          <a:ea typeface="Calibri" panose="020F0502020204030204" pitchFamily="34" charset="0"/>
                          <a:cs typeface="Times New Roman" panose="02020603050405020304" pitchFamily="18" charset="0"/>
                        </a:rPr>
                        <a:t>Sosyal Destek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solidFill>
                            <a:srgbClr val="000000"/>
                          </a:solidFill>
                          <a:effectLst/>
                          <a:latin typeface="+mn-lt"/>
                          <a:ea typeface="Calibri" panose="020F0502020204030204" pitchFamily="34" charset="0"/>
                          <a:cs typeface="Times New Roman" panose="02020603050405020304" pitchFamily="18" charset="0"/>
                        </a:rPr>
                        <a:t>Sosyal destek</a:t>
                      </a:r>
                      <a:endParaRPr lang="tr-TR" sz="170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tr-TR" sz="1700">
                          <a:solidFill>
                            <a:srgbClr val="000000"/>
                          </a:solidFill>
                          <a:effectLst/>
                          <a:latin typeface="+mn-lt"/>
                          <a:ea typeface="Calibri" panose="020F0502020204030204" pitchFamily="34" charset="0"/>
                          <a:cs typeface="Times New Roman" panose="02020603050405020304" pitchFamily="18" charset="0"/>
                        </a:rPr>
                        <a:t> </a:t>
                      </a:r>
                      <a:endParaRPr lang="tr-TR" sz="17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solidFill>
                            <a:srgbClr val="000000"/>
                          </a:solidFill>
                          <a:effectLst/>
                          <a:latin typeface="+mn-lt"/>
                          <a:ea typeface="Calibri" panose="020F0502020204030204" pitchFamily="34" charset="0"/>
                          <a:cs typeface="Times New Roman" panose="02020603050405020304" pitchFamily="18" charset="0"/>
                        </a:rPr>
                        <a:t>Tavsiye vermek, sosyal destek sağlanması</a:t>
                      </a:r>
                      <a:endParaRPr lang="tr-TR" sz="17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-Ebeveyn, ortak sağlıklı aile etkinlikleri düzenlemeye teşvik edilmeli, örneğin sinemaya gitmek veya hafta sonları açık hava gezisi yapmak</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Ailelere, akran destek grupları (Online ve yüz yüze) gibi gruplara katılmaları için sosyal ağlarından nasıl destek alabilecekleri konusunda tavsiyelerde bulunmalıdır. Örneğin, bir aile üyesinin veya arkadaşının çocuklarını öğleden sonra bir oyun parkına götürmesini sağlamak gibi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67</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6992355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6" y="441495"/>
            <a:ext cx="10873209" cy="792088"/>
          </a:xfrm>
        </p:spPr>
        <p:txBody>
          <a:bodyPr>
            <a:normAutofit/>
          </a:bodyPr>
          <a:lstStyle/>
          <a:p>
            <a:pPr algn="ctr"/>
            <a:r>
              <a:rPr lang="tr-TR" sz="2400" b="1" dirty="0"/>
              <a:t>Tablo 1. Tüm Aileyi Hedef Alan Önerilen Davranış Değiştirme Teknikleri (Devam)</a:t>
            </a:r>
          </a:p>
        </p:txBody>
      </p:sp>
      <p:graphicFrame>
        <p:nvGraphicFramePr>
          <p:cNvPr id="4" name="İçerik Yer Tutucusu 3"/>
          <p:cNvGraphicFramePr>
            <a:graphicFrameLocks noGrp="1"/>
          </p:cNvGraphicFramePr>
          <p:nvPr>
            <p:ph idx="1"/>
            <p:extLst/>
          </p:nvPr>
        </p:nvGraphicFramePr>
        <p:xfrm>
          <a:off x="659395" y="1347741"/>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676716">
                  <a:extLst>
                    <a:ext uri="{9D8B030D-6E8A-4147-A177-3AD203B41FA5}">
                      <a16:colId xmlns="" xmlns:a16="http://schemas.microsoft.com/office/drawing/2014/main" val="20001"/>
                    </a:ext>
                  </a:extLst>
                </a:gridCol>
                <a:gridCol w="1558288">
                  <a:extLst>
                    <a:ext uri="{9D8B030D-6E8A-4147-A177-3AD203B41FA5}">
                      <a16:colId xmlns="" xmlns:a16="http://schemas.microsoft.com/office/drawing/2014/main" val="20002"/>
                    </a:ext>
                  </a:extLst>
                </a:gridCol>
                <a:gridCol w="6110564">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gn="l">
                        <a:lnSpc>
                          <a:spcPct val="107000"/>
                        </a:lnSpc>
                        <a:spcAft>
                          <a:spcPts val="800"/>
                        </a:spcAft>
                      </a:pPr>
                      <a:r>
                        <a:rPr lang="tr-TR" sz="1700">
                          <a:effectLst/>
                          <a:latin typeface="+mn-lt"/>
                          <a:ea typeface="Calibri" panose="020F0502020204030204" pitchFamily="34" charset="0"/>
                          <a:cs typeface="Times New Roman" panose="02020603050405020304" pitchFamily="18" charset="0"/>
                        </a:rPr>
                        <a:t>Bilgiyi şekillendirmek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solidFill>
                            <a:srgbClr val="000000"/>
                          </a:solidFill>
                          <a:effectLst/>
                          <a:latin typeface="+mn-lt"/>
                          <a:ea typeface="Calibri" panose="020F0502020204030204" pitchFamily="34" charset="0"/>
                          <a:cs typeface="Times New Roman" panose="02020603050405020304" pitchFamily="18" charset="0"/>
                        </a:rPr>
                        <a:t>Bir davranışın nasıl gerçekleştirile-</a:t>
                      </a:r>
                      <a:r>
                        <a:rPr lang="tr-TR" sz="1700" dirty="0" err="1">
                          <a:solidFill>
                            <a:srgbClr val="000000"/>
                          </a:solidFill>
                          <a:effectLst/>
                          <a:latin typeface="+mn-lt"/>
                          <a:ea typeface="Calibri" panose="020F0502020204030204" pitchFamily="34" charset="0"/>
                          <a:cs typeface="Times New Roman" panose="02020603050405020304" pitchFamily="18" charset="0"/>
                        </a:rPr>
                        <a:t>ceğine</a:t>
                      </a:r>
                      <a:r>
                        <a:rPr lang="tr-TR" sz="1700" dirty="0">
                          <a:solidFill>
                            <a:srgbClr val="000000"/>
                          </a:solidFill>
                          <a:effectLst/>
                          <a:latin typeface="+mn-lt"/>
                          <a:ea typeface="Calibri" panose="020F0502020204030204" pitchFamily="34" charset="0"/>
                          <a:cs typeface="Times New Roman" panose="02020603050405020304" pitchFamily="18" charset="0"/>
                        </a:rPr>
                        <a:t> ilişkin talimatların verilmesi</a:t>
                      </a:r>
                      <a:endParaRPr lang="tr-TR" sz="17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Davranışın nasıl gerçekleştirile-</a:t>
                      </a:r>
                      <a:r>
                        <a:rPr lang="tr-TR" sz="1700" dirty="0" err="1">
                          <a:effectLst/>
                          <a:latin typeface="+mn-lt"/>
                          <a:ea typeface="Calibri" panose="020F0502020204030204" pitchFamily="34" charset="0"/>
                          <a:cs typeface="Times New Roman" panose="02020603050405020304" pitchFamily="18" charset="0"/>
                        </a:rPr>
                        <a:t>ceği</a:t>
                      </a:r>
                      <a:r>
                        <a:rPr lang="tr-TR" sz="1700" dirty="0">
                          <a:effectLst/>
                          <a:latin typeface="+mn-lt"/>
                          <a:ea typeface="Calibri" panose="020F0502020204030204" pitchFamily="34" charset="0"/>
                          <a:cs typeface="Times New Roman" panose="02020603050405020304" pitchFamily="18" charset="0"/>
                        </a:rPr>
                        <a:t> konusunda tavsiyede bulunulması veya anlaşmaya varılması.</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("Beceri eğitimini" içerir).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-Daha sağlıklı yemeklerin nasıl planlanacağı ve hazırlanacağı gibi her bir davranışsal hedefe nasıl ulaşılabileceği konusunda önerilerde bulunulmalıdır.</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-Örneğin evde fiziksel aktivitenin günlük yaşamlarının bir parçası olması konusunda bilgi ve kaynaklar sağlanmalıdır. Çocuğa özel materyal, yaşa uygun şekilde aktif oyunlar önerilmelidir.</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-Sağlık davranışlarının nasıl değiştirileceğine ilişkin bilgilerle kardeşler, akrabalar (büyükanne ve büyükbabalar) dahil olmak üzere tüm aile üyeleri için broşürler sağlanmalıdır.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68</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3305145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6" y="441495"/>
            <a:ext cx="10873209" cy="792088"/>
          </a:xfrm>
        </p:spPr>
        <p:txBody>
          <a:bodyPr>
            <a:normAutofit/>
          </a:bodyPr>
          <a:lstStyle/>
          <a:p>
            <a:pPr algn="ctr"/>
            <a:r>
              <a:rPr lang="tr-TR" sz="2400" b="1" dirty="0"/>
              <a:t>Tablo 1. Tüm Aileyi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282963797"/>
              </p:ext>
            </p:extLst>
          </p:nvPr>
        </p:nvGraphicFramePr>
        <p:xfrm>
          <a:off x="659395" y="1424450"/>
          <a:ext cx="10873209" cy="4608511"/>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707363">
                  <a:extLst>
                    <a:ext uri="{9D8B030D-6E8A-4147-A177-3AD203B41FA5}">
                      <a16:colId xmlns="" xmlns:a16="http://schemas.microsoft.com/office/drawing/2014/main" val="20002"/>
                    </a:ext>
                  </a:extLst>
                </a:gridCol>
                <a:gridCol w="6110564">
                  <a:extLst>
                    <a:ext uri="{9D8B030D-6E8A-4147-A177-3AD203B41FA5}">
                      <a16:colId xmlns="" xmlns:a16="http://schemas.microsoft.com/office/drawing/2014/main" val="20003"/>
                    </a:ext>
                  </a:extLst>
                </a:gridCol>
              </a:tblGrid>
              <a:tr h="1307946">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300565">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Davranış karşılaştırması</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solidFill>
                            <a:srgbClr val="000000"/>
                          </a:solidFill>
                          <a:effectLst/>
                          <a:latin typeface="+mn-lt"/>
                          <a:ea typeface="Calibri" panose="020F0502020204030204" pitchFamily="34" charset="0"/>
                          <a:cs typeface="Times New Roman" panose="02020603050405020304" pitchFamily="18" charset="0"/>
                        </a:rPr>
                        <a:t>Davranışın gösterilmesi</a:t>
                      </a:r>
                      <a:endParaRPr lang="tr-TR" sz="17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Kişinin istemesi veya taklit etmesi için davranış performansının gözlemlenebilir bir örneğini sağlanması (Modelleme).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-Videolar aracılığıyla veya yüz yüze, ailelerin her gün yapabileceği pratik davranışlar, örneğin sağlıklı öğünlerin ve atıştırmalıkların nasıl hazırlanacağı ve öğünlerin nasıl planlanacağı gösterilmeli ve aileler bu davranışları evde denemeye teşvik edilmelidir (Evde meyveli süt yapımı gibi).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69</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510996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5CD0B988-C0A1-4F92-8F4A-8FB9AA457EB1}"/>
              </a:ext>
            </a:extLst>
          </p:cNvPr>
          <p:cNvSpPr>
            <a:spLocks noGrp="1"/>
          </p:cNvSpPr>
          <p:nvPr>
            <p:ph type="title"/>
          </p:nvPr>
        </p:nvSpPr>
        <p:spPr/>
        <p:txBody>
          <a:bodyPr/>
          <a:lstStyle/>
          <a:p>
            <a:r>
              <a:rPr lang="tr-TR" b="1" dirty="0" err="1"/>
              <a:t>Obezitenin</a:t>
            </a:r>
            <a:r>
              <a:rPr lang="tr-TR" b="1" dirty="0"/>
              <a:t> değerlendirilmesi</a:t>
            </a:r>
          </a:p>
        </p:txBody>
      </p:sp>
      <p:sp>
        <p:nvSpPr>
          <p:cNvPr id="3" name="İçerik Yer Tutucusu 2">
            <a:extLst>
              <a:ext uri="{FF2B5EF4-FFF2-40B4-BE49-F238E27FC236}">
                <a16:creationId xmlns="" xmlns:a16="http://schemas.microsoft.com/office/drawing/2014/main" id="{0B4ED789-F1EC-4839-8582-044F2BDAC6D4}"/>
              </a:ext>
            </a:extLst>
          </p:cNvPr>
          <p:cNvSpPr>
            <a:spLocks noGrp="1"/>
          </p:cNvSpPr>
          <p:nvPr>
            <p:ph idx="1"/>
          </p:nvPr>
        </p:nvSpPr>
        <p:spPr/>
        <p:txBody>
          <a:bodyPr/>
          <a:lstStyle/>
          <a:p>
            <a:r>
              <a:rPr lang="tr-TR" dirty="0"/>
              <a:t>Beden Kitle İndeksi (BKİ), </a:t>
            </a:r>
            <a:r>
              <a:rPr lang="tr-TR" dirty="0" err="1"/>
              <a:t>obezitenin</a:t>
            </a:r>
            <a:r>
              <a:rPr lang="tr-TR" dirty="0"/>
              <a:t> varlığını saptamak üzere en çok kabul gören ve kolayca hesaplanabilen bir yöntemdir. Çocuklarda BKİ referans değerleri; </a:t>
            </a:r>
          </a:p>
          <a:p>
            <a:r>
              <a:rPr lang="tr-TR" dirty="0"/>
              <a:t>15. </a:t>
            </a:r>
            <a:r>
              <a:rPr lang="tr-TR" dirty="0" err="1"/>
              <a:t>persentilden</a:t>
            </a:r>
            <a:r>
              <a:rPr lang="tr-TR" dirty="0"/>
              <a:t> </a:t>
            </a:r>
            <a:r>
              <a:rPr lang="tr-TR" dirty="0" smtClean="0"/>
              <a:t>az- </a:t>
            </a:r>
            <a:r>
              <a:rPr lang="tr-TR" dirty="0">
                <a:solidFill>
                  <a:srgbClr val="FF0000"/>
                </a:solidFill>
              </a:rPr>
              <a:t>zayıf</a:t>
            </a:r>
          </a:p>
          <a:p>
            <a:r>
              <a:rPr lang="tr-TR" dirty="0"/>
              <a:t>15.-85. </a:t>
            </a:r>
            <a:r>
              <a:rPr lang="tr-TR" dirty="0" err="1"/>
              <a:t>persentiller</a:t>
            </a:r>
            <a:r>
              <a:rPr lang="tr-TR" dirty="0"/>
              <a:t> </a:t>
            </a:r>
            <a:r>
              <a:rPr lang="tr-TR" dirty="0" smtClean="0"/>
              <a:t>arası-</a:t>
            </a:r>
            <a:r>
              <a:rPr lang="tr-TR" dirty="0" smtClean="0">
                <a:solidFill>
                  <a:srgbClr val="FF0000"/>
                </a:solidFill>
              </a:rPr>
              <a:t>normal</a:t>
            </a:r>
            <a:endParaRPr lang="tr-TR" dirty="0">
              <a:solidFill>
                <a:srgbClr val="FF0000"/>
              </a:solidFill>
            </a:endParaRPr>
          </a:p>
          <a:p>
            <a:r>
              <a:rPr lang="tr-TR" dirty="0"/>
              <a:t>85.-95. </a:t>
            </a:r>
            <a:r>
              <a:rPr lang="tr-TR" dirty="0" err="1"/>
              <a:t>persentiller</a:t>
            </a:r>
            <a:r>
              <a:rPr lang="tr-TR" dirty="0"/>
              <a:t> arası </a:t>
            </a:r>
            <a:r>
              <a:rPr lang="tr-TR" dirty="0" smtClean="0"/>
              <a:t>-</a:t>
            </a:r>
            <a:r>
              <a:rPr lang="tr-TR" dirty="0" smtClean="0">
                <a:solidFill>
                  <a:srgbClr val="FF0000"/>
                </a:solidFill>
              </a:rPr>
              <a:t>kilolu</a:t>
            </a:r>
            <a:endParaRPr lang="tr-TR" dirty="0">
              <a:solidFill>
                <a:srgbClr val="FF0000"/>
              </a:solidFill>
            </a:endParaRPr>
          </a:p>
          <a:p>
            <a:r>
              <a:rPr lang="tr-TR" dirty="0"/>
              <a:t>95. </a:t>
            </a:r>
            <a:r>
              <a:rPr lang="tr-TR" dirty="0" err="1"/>
              <a:t>persentilden</a:t>
            </a:r>
            <a:r>
              <a:rPr lang="tr-TR" dirty="0"/>
              <a:t> </a:t>
            </a:r>
            <a:r>
              <a:rPr lang="tr-TR" dirty="0" smtClean="0"/>
              <a:t>büyük- </a:t>
            </a:r>
            <a:r>
              <a:rPr lang="tr-TR" dirty="0" err="1">
                <a:solidFill>
                  <a:srgbClr val="FF0000"/>
                </a:solidFill>
              </a:rPr>
              <a:t>obez</a:t>
            </a:r>
            <a:r>
              <a:rPr lang="tr-TR" dirty="0">
                <a:solidFill>
                  <a:srgbClr val="FF0000"/>
                </a:solidFill>
              </a:rPr>
              <a:t> </a:t>
            </a:r>
            <a:r>
              <a:rPr lang="tr-TR" dirty="0"/>
              <a:t>olarak kabul edilmiştir.</a:t>
            </a:r>
          </a:p>
          <a:p>
            <a:pPr marL="0" indent="0">
              <a:buNone/>
            </a:pPr>
            <a:r>
              <a:rPr lang="tr-TR" dirty="0"/>
              <a:t> (TOÇBİ, 2011)</a:t>
            </a:r>
          </a:p>
        </p:txBody>
      </p:sp>
      <p:sp>
        <p:nvSpPr>
          <p:cNvPr id="4" name="Slayt Numarası Yer Tutucusu 3"/>
          <p:cNvSpPr>
            <a:spLocks noGrp="1"/>
          </p:cNvSpPr>
          <p:nvPr>
            <p:ph type="sldNum" sz="quarter" idx="12"/>
          </p:nvPr>
        </p:nvSpPr>
        <p:spPr/>
        <p:txBody>
          <a:bodyPr/>
          <a:lstStyle/>
          <a:p>
            <a:fld id="{0C7892E8-722E-4040-B6E3-0043D76D37F0}" type="slidenum">
              <a:rPr lang="tr-TR" smtClean="0"/>
              <a:pPr/>
              <a:t>7</a:t>
            </a:fld>
            <a:endParaRPr lang="tr-TR"/>
          </a:p>
        </p:txBody>
      </p:sp>
    </p:spTree>
    <p:extLst>
      <p:ext uri="{BB962C8B-B14F-4D97-AF65-F5344CB8AC3E}">
        <p14:creationId xmlns:p14="http://schemas.microsoft.com/office/powerpoint/2010/main" val="14138411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6" y="441495"/>
            <a:ext cx="10873209" cy="792088"/>
          </a:xfrm>
        </p:spPr>
        <p:txBody>
          <a:bodyPr>
            <a:normAutofit/>
          </a:bodyPr>
          <a:lstStyle/>
          <a:p>
            <a:pPr algn="ctr"/>
            <a:r>
              <a:rPr lang="tr-TR" sz="2400" b="1" dirty="0"/>
              <a:t>Tablo 1. Tüm Aileyi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904431988"/>
              </p:ext>
            </p:extLst>
          </p:nvPr>
        </p:nvGraphicFramePr>
        <p:xfrm>
          <a:off x="659395" y="1347741"/>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702376">
                  <a:extLst>
                    <a:ext uri="{9D8B030D-6E8A-4147-A177-3AD203B41FA5}">
                      <a16:colId xmlns="" xmlns:a16="http://schemas.microsoft.com/office/drawing/2014/main" val="20001"/>
                    </a:ext>
                  </a:extLst>
                </a:gridCol>
                <a:gridCol w="1728192">
                  <a:extLst>
                    <a:ext uri="{9D8B030D-6E8A-4147-A177-3AD203B41FA5}">
                      <a16:colId xmlns="" xmlns:a16="http://schemas.microsoft.com/office/drawing/2014/main" val="20002"/>
                    </a:ext>
                  </a:extLst>
                </a:gridCol>
                <a:gridCol w="5915000">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Kurumlar</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(Sağlık Bakanlığının teşvik çalışmaları)</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solidFill>
                            <a:srgbClr val="000000"/>
                          </a:solidFill>
                          <a:effectLst/>
                          <a:latin typeface="+mn-lt"/>
                          <a:ea typeface="Calibri" panose="020F0502020204030204" pitchFamily="34" charset="0"/>
                          <a:cs typeface="Times New Roman" panose="02020603050405020304" pitchFamily="18" charset="0"/>
                        </a:rPr>
                        <a:t>İstemler/İpuçları</a:t>
                      </a:r>
                      <a:endParaRPr lang="tr-TR" sz="17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effectLst/>
                          <a:latin typeface="+mn-lt"/>
                          <a:ea typeface="Calibri" panose="020F0502020204030204" pitchFamily="34" charset="0"/>
                          <a:cs typeface="Times New Roman" panose="02020603050405020304" pitchFamily="18" charset="0"/>
                        </a:rPr>
                        <a:t>Davranışı yönlendirmek veya ipucu vermek amacıyla çevresel veya sosyal uyaranların tanıtılması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-Yiyecek alışverişi ve yemek hazırlama sırasında daha sağlıklı seçimleri teşvik etmek için sağlıklı beslenme bilgilerini güçlendiren belirgin hatırlatıcılar önerilmedir. Örneğin, kamu spotları gibi.</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-Aileler, sağlık hedeflerine yönelik doğru çalışmaya devam etmelerini hatırlatmak için planladıkları eylem planlarını evlerinde göze çarpan bir yere asmaya teşvik edilmelidir.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70</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634751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6" y="441495"/>
            <a:ext cx="10873209" cy="792088"/>
          </a:xfrm>
        </p:spPr>
        <p:txBody>
          <a:bodyPr>
            <a:normAutofit/>
          </a:bodyPr>
          <a:lstStyle/>
          <a:p>
            <a:pPr algn="ctr"/>
            <a:r>
              <a:rPr lang="tr-TR" sz="2400" b="1" dirty="0"/>
              <a:t>Tablo 1. Tüm Aileyi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58377805"/>
              </p:ext>
            </p:extLst>
          </p:nvPr>
        </p:nvGraphicFramePr>
        <p:xfrm>
          <a:off x="659395" y="1347741"/>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702376">
                  <a:extLst>
                    <a:ext uri="{9D8B030D-6E8A-4147-A177-3AD203B41FA5}">
                      <a16:colId xmlns="" xmlns:a16="http://schemas.microsoft.com/office/drawing/2014/main" val="20001"/>
                    </a:ext>
                  </a:extLst>
                </a:gridCol>
                <a:gridCol w="1728192">
                  <a:extLst>
                    <a:ext uri="{9D8B030D-6E8A-4147-A177-3AD203B41FA5}">
                      <a16:colId xmlns="" xmlns:a16="http://schemas.microsoft.com/office/drawing/2014/main" val="20002"/>
                    </a:ext>
                  </a:extLst>
                </a:gridCol>
                <a:gridCol w="5915000">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Tekrar ve Yerine Koyma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solidFill>
                            <a:srgbClr val="000000"/>
                          </a:solidFill>
                          <a:effectLst/>
                          <a:latin typeface="+mn-lt"/>
                          <a:ea typeface="Calibri" panose="020F0502020204030204" pitchFamily="34" charset="0"/>
                          <a:cs typeface="Times New Roman" panose="02020603050405020304" pitchFamily="18" charset="0"/>
                        </a:rPr>
                        <a:t>Davranışsal uygulama /prova</a:t>
                      </a:r>
                      <a:endParaRPr lang="tr-TR" sz="17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effectLst/>
                          <a:latin typeface="+mn-lt"/>
                          <a:ea typeface="Calibri" panose="020F0502020204030204" pitchFamily="34" charset="0"/>
                          <a:cs typeface="Times New Roman" panose="02020603050405020304" pitchFamily="18" charset="0"/>
                        </a:rPr>
                        <a:t>Hızlı uygulama veya prova</a:t>
                      </a:r>
                    </a:p>
                    <a:p>
                      <a:pPr algn="l">
                        <a:lnSpc>
                          <a:spcPct val="107000"/>
                        </a:lnSpc>
                        <a:spcAft>
                          <a:spcPts val="800"/>
                        </a:spcAft>
                      </a:pPr>
                      <a:r>
                        <a:rPr lang="tr-TR" sz="1700">
                          <a:effectLst/>
                          <a:latin typeface="+mn-lt"/>
                          <a:ea typeface="Calibri" panose="020F0502020204030204" pitchFamily="34" charset="0"/>
                          <a:cs typeface="Times New Roman" panose="02020603050405020304" pitchFamily="18" charset="0"/>
                        </a:rPr>
                        <a:t>davranışı performansının  yapılması</a:t>
                      </a:r>
                    </a:p>
                    <a:p>
                      <a:pPr algn="l">
                        <a:lnSpc>
                          <a:spcPct val="107000"/>
                        </a:lnSpc>
                        <a:spcAft>
                          <a:spcPts val="800"/>
                        </a:spcAft>
                      </a:pPr>
                      <a:r>
                        <a:rPr lang="tr-TR" sz="1700">
                          <a:effectLst/>
                          <a:latin typeface="+mn-lt"/>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-Örneğin, kültürel olarak çeşitli yemeklerin olduğu interaktif yemek kursları aracılığıyla, bir grup ortamında sağlıklı yemekler hazırlamaya yönelik çalışmalar önerilebilir.</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-Sağlıklı gıda alışverişi için ipuçlarıyla ailelere rehberlik yapılarak süpermarket alışverişi yapmalarına teşvik edilmelidir.</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Topluluk temelli aktivite programlarına yönlendirilebilir. S. bakanlığın programlarına yönlendirilebilir. (yürüyüş günleri, bisiklete binme aktiviteleri gibi).</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71</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0067292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6" y="441495"/>
            <a:ext cx="10873209" cy="792088"/>
          </a:xfrm>
        </p:spPr>
        <p:txBody>
          <a:bodyPr>
            <a:normAutofit/>
          </a:bodyPr>
          <a:lstStyle/>
          <a:p>
            <a:pPr algn="ctr"/>
            <a:r>
              <a:rPr lang="tr-TR" sz="2400" b="1" dirty="0"/>
              <a:t>Tablo 1. Tüm Aileyi Hedef Alan Önerilen Davranış Değiştirme Teknikleri (Devam)</a:t>
            </a:r>
          </a:p>
        </p:txBody>
      </p:sp>
      <p:graphicFrame>
        <p:nvGraphicFramePr>
          <p:cNvPr id="4" name="İçerik Yer Tutucusu 3"/>
          <p:cNvGraphicFramePr>
            <a:graphicFrameLocks noGrp="1"/>
          </p:cNvGraphicFramePr>
          <p:nvPr>
            <p:ph idx="1"/>
            <p:extLst/>
          </p:nvPr>
        </p:nvGraphicFramePr>
        <p:xfrm>
          <a:off x="659395" y="1347741"/>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702376">
                  <a:extLst>
                    <a:ext uri="{9D8B030D-6E8A-4147-A177-3AD203B41FA5}">
                      <a16:colId xmlns="" xmlns:a16="http://schemas.microsoft.com/office/drawing/2014/main" val="20001"/>
                    </a:ext>
                  </a:extLst>
                </a:gridCol>
                <a:gridCol w="1728192">
                  <a:extLst>
                    <a:ext uri="{9D8B030D-6E8A-4147-A177-3AD203B41FA5}">
                      <a16:colId xmlns="" xmlns:a16="http://schemas.microsoft.com/office/drawing/2014/main" val="20002"/>
                    </a:ext>
                  </a:extLst>
                </a:gridCol>
                <a:gridCol w="5915000">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Tekrar ve Yerine Koyma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solidFill>
                            <a:srgbClr val="000000"/>
                          </a:solidFill>
                          <a:effectLst/>
                          <a:latin typeface="+mn-lt"/>
                          <a:ea typeface="Calibri" panose="020F0502020204030204" pitchFamily="34" charset="0"/>
                          <a:cs typeface="Times New Roman" panose="02020603050405020304" pitchFamily="18" charset="0"/>
                        </a:rPr>
                        <a:t>Davranış değişimi</a:t>
                      </a:r>
                      <a:endParaRPr lang="tr-TR" sz="17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effectLst/>
                          <a:latin typeface="+mn-lt"/>
                          <a:ea typeface="Calibri" panose="020F0502020204030204" pitchFamily="34" charset="0"/>
                          <a:cs typeface="Times New Roman" panose="02020603050405020304" pitchFamily="18" charset="0"/>
                        </a:rPr>
                        <a:t>İstenmeyen davranışın, istenen bir davranışla değiştirilmesi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-Aileler hareketsiz davranışları (örneğin televizyon izleme ve video oyunu) alternatif daha aktif davranışlarla (örneğin dans etme) değiştirmeye teşvik edilmelidir.</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-Yaygın olarak tüketilen yüksek şekerli yiyecek ve içecekler yerine daha sağlıklı atıştırmalıklar (meyve kuruları) önerilmelidir.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72</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0016872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6" y="441495"/>
            <a:ext cx="10873209" cy="792088"/>
          </a:xfrm>
        </p:spPr>
        <p:txBody>
          <a:bodyPr>
            <a:normAutofit/>
          </a:bodyPr>
          <a:lstStyle/>
          <a:p>
            <a:pPr algn="ctr"/>
            <a:r>
              <a:rPr lang="tr-TR" sz="2400" b="1" dirty="0"/>
              <a:t>Tablo 1. Tüm Aileyi Hedef Alan Önerilen Davranış Değiştirme Teknikleri (Devam)</a:t>
            </a:r>
          </a:p>
        </p:txBody>
      </p:sp>
      <p:graphicFrame>
        <p:nvGraphicFramePr>
          <p:cNvPr id="4" name="İçerik Yer Tutucusu 3"/>
          <p:cNvGraphicFramePr>
            <a:graphicFrameLocks noGrp="1"/>
          </p:cNvGraphicFramePr>
          <p:nvPr>
            <p:ph idx="1"/>
            <p:extLst/>
          </p:nvPr>
        </p:nvGraphicFramePr>
        <p:xfrm>
          <a:off x="659395" y="1347741"/>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846392">
                  <a:extLst>
                    <a:ext uri="{9D8B030D-6E8A-4147-A177-3AD203B41FA5}">
                      <a16:colId xmlns="" xmlns:a16="http://schemas.microsoft.com/office/drawing/2014/main" val="20001"/>
                    </a:ext>
                  </a:extLst>
                </a:gridCol>
                <a:gridCol w="1728192">
                  <a:extLst>
                    <a:ext uri="{9D8B030D-6E8A-4147-A177-3AD203B41FA5}">
                      <a16:colId xmlns="" xmlns:a16="http://schemas.microsoft.com/office/drawing/2014/main" val="20002"/>
                    </a:ext>
                  </a:extLst>
                </a:gridCol>
                <a:gridCol w="5770984">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Tekrar ve Yerine Koyma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solidFill>
                            <a:srgbClr val="000000"/>
                          </a:solidFill>
                          <a:effectLst/>
                          <a:latin typeface="+mn-lt"/>
                          <a:ea typeface="Calibri" panose="020F0502020204030204" pitchFamily="34" charset="0"/>
                          <a:cs typeface="Times New Roman" panose="02020603050405020304" pitchFamily="18" charset="0"/>
                        </a:rPr>
                        <a:t>Hedeflerin derecelendirilmesi</a:t>
                      </a:r>
                      <a:endParaRPr lang="tr-TR" sz="17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effectLst/>
                          <a:latin typeface="+mn-lt"/>
                          <a:ea typeface="Calibri" panose="020F0502020204030204" pitchFamily="34" charset="0"/>
                          <a:cs typeface="Times New Roman" panose="02020603050405020304" pitchFamily="18" charset="0"/>
                        </a:rPr>
                        <a:t>Davranış gerçekleştirene kadar giderek zorlaşan, ancak başarılabilir hale getiren, gerçekleştirilmesi kolay hedefler belirlenmesi.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-Belirli ve artan hedeflerle küçük adımlar atarak davranış hedefine yönelik küçük değişiklikler yapmaya başlanmalıdır. </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-Örneğin meyve ve sebze tüketiminin günde en az 5 porsiyona doğru kademeli olarak arttırılması veya şekerli içeceklerin yerine daha fazla su içmenin önerilmesi gibi.</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Örneğin aileler fiziksel aktivite ile ilgili haftada 2 aktif seansı 3'e çıkarmak gibi kademeli olarak arttırılması yönünde desteklenmelidir.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73</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30792082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6" y="441495"/>
            <a:ext cx="10873209" cy="792088"/>
          </a:xfrm>
        </p:spPr>
        <p:txBody>
          <a:bodyPr>
            <a:normAutofit/>
          </a:bodyPr>
          <a:lstStyle/>
          <a:p>
            <a:pPr algn="ctr"/>
            <a:r>
              <a:rPr lang="tr-TR" sz="2400" b="1" dirty="0"/>
              <a:t>Tablo 1. Tüm Aileyi Hedef Alan Önerilen Davranış Değiştirme Teknikleri (Devam)</a:t>
            </a:r>
          </a:p>
        </p:txBody>
      </p:sp>
      <p:graphicFrame>
        <p:nvGraphicFramePr>
          <p:cNvPr id="4" name="İçerik Yer Tutucusu 3"/>
          <p:cNvGraphicFramePr>
            <a:graphicFrameLocks noGrp="1"/>
          </p:cNvGraphicFramePr>
          <p:nvPr>
            <p:ph idx="1"/>
            <p:extLst/>
          </p:nvPr>
        </p:nvGraphicFramePr>
        <p:xfrm>
          <a:off x="659395" y="1347741"/>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846392">
                  <a:extLst>
                    <a:ext uri="{9D8B030D-6E8A-4147-A177-3AD203B41FA5}">
                      <a16:colId xmlns="" xmlns:a16="http://schemas.microsoft.com/office/drawing/2014/main" val="20001"/>
                    </a:ext>
                  </a:extLst>
                </a:gridCol>
                <a:gridCol w="1728192">
                  <a:extLst>
                    <a:ext uri="{9D8B030D-6E8A-4147-A177-3AD203B41FA5}">
                      <a16:colId xmlns="" xmlns:a16="http://schemas.microsoft.com/office/drawing/2014/main" val="20002"/>
                    </a:ext>
                  </a:extLst>
                </a:gridCol>
                <a:gridCol w="5770984">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gn="l">
                        <a:lnSpc>
                          <a:spcPct val="107000"/>
                        </a:lnSpc>
                        <a:spcAft>
                          <a:spcPts val="800"/>
                        </a:spcAft>
                      </a:pPr>
                      <a:r>
                        <a:rPr lang="tr-TR" sz="1700">
                          <a:solidFill>
                            <a:srgbClr val="000000"/>
                          </a:solidFill>
                          <a:effectLst/>
                          <a:latin typeface="+mn-lt"/>
                          <a:ea typeface="Calibri" panose="020F0502020204030204" pitchFamily="34" charset="0"/>
                          <a:cs typeface="Times New Roman" panose="02020603050405020304" pitchFamily="18" charset="0"/>
                        </a:rPr>
                        <a:t>Çevreye yönelik öneriler</a:t>
                      </a:r>
                      <a:endParaRPr lang="tr-TR" sz="17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solidFill>
                            <a:srgbClr val="000000"/>
                          </a:solidFill>
                          <a:effectLst/>
                          <a:latin typeface="+mn-lt"/>
                          <a:ea typeface="Calibri" panose="020F0502020204030204" pitchFamily="34" charset="0"/>
                          <a:cs typeface="Times New Roman" panose="02020603050405020304" pitchFamily="18" charset="0"/>
                        </a:rPr>
                        <a:t>Fiziksel çevrenin yeniden yapılandırılması</a:t>
                      </a:r>
                      <a:endParaRPr lang="tr-TR" sz="17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a:effectLst/>
                          <a:latin typeface="+mn-lt"/>
                          <a:ea typeface="Calibri" panose="020F0502020204030204" pitchFamily="34" charset="0"/>
                          <a:cs typeface="Times New Roman" panose="02020603050405020304" pitchFamily="18" charset="0"/>
                        </a:rPr>
                        <a:t>İstenen davranışın gerçekleştirilmesini kolaylaştırmak veya istenmeyen davranışa engeller oluşturmak için fiziksel ortamın değiştirilmesi veya değiştirilmesinin tavsiye edilmesi.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-Aileler davranış değişikliğini en üst düzeye çıkarmak için çevrelerini değiştirmeye teşvik edilmelidir. Örneğin bir kase meyveyi görünür ve erişilebilir bir yere koyarak daha sağlıklı yiyecek ve içeceklere erişim artırılabilir, daha az sağlıklı atıştırmalıklar ise kapalı bir dolapta tutularak yiyecek ve içeceklere erişim azaltılabilir. </a:t>
                      </a:r>
                    </a:p>
                    <a:p>
                      <a:pPr algn="l">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-Aktif video oyunları veya artırılmış gerçekliğe sahip cihazlar kullanılarak hareketsiz davranışların daha aktif olanlarla değiştirilmesi önerilmelidir.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74</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73328682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7" y="441495"/>
            <a:ext cx="10873208" cy="792088"/>
          </a:xfrm>
        </p:spPr>
        <p:txBody>
          <a:bodyPr>
            <a:normAutofit/>
          </a:bodyPr>
          <a:lstStyle/>
          <a:p>
            <a:pPr algn="ctr"/>
            <a:r>
              <a:rPr lang="tr-TR" sz="2400" b="1" dirty="0"/>
              <a:t>Tablo 2. Ebeveynleri Hedef Alan Önerilen Davranış Değiştirme Teknikleri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06483754"/>
              </p:ext>
            </p:extLst>
          </p:nvPr>
        </p:nvGraphicFramePr>
        <p:xfrm>
          <a:off x="659395" y="1397313"/>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707363">
                  <a:extLst>
                    <a:ext uri="{9D8B030D-6E8A-4147-A177-3AD203B41FA5}">
                      <a16:colId xmlns="" xmlns:a16="http://schemas.microsoft.com/office/drawing/2014/main" val="20002"/>
                    </a:ext>
                  </a:extLst>
                </a:gridCol>
                <a:gridCol w="6110564">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Hedefler ve planlama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Hedef belirleme (davranış)</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Ulaşılacak davranış açısından tanımlanan davranışsal bir hedef belirlenmesi ve üzerinde anlaşmaya varılması</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Ebeveynler, alışveriş alışkanlıklarını değiştirmek veya fiziksel aktivite seanslarını planlamak gibi çocuklarında veya tüm ailede sağlıklı davranışları desteklemeyi amaçlayan belirli hedefler oluşturmaya teşvik edilmelidir.</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75</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0608807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7" y="441495"/>
            <a:ext cx="10873208" cy="792088"/>
          </a:xfrm>
        </p:spPr>
        <p:txBody>
          <a:bodyPr>
            <a:normAutofit/>
          </a:bodyPr>
          <a:lstStyle/>
          <a:p>
            <a:pPr algn="ctr"/>
            <a:r>
              <a:rPr lang="tr-TR" sz="2400" b="1" dirty="0"/>
              <a:t>Tablo 2.Ebeveynleri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27461143"/>
              </p:ext>
            </p:extLst>
          </p:nvPr>
        </p:nvGraphicFramePr>
        <p:xfrm>
          <a:off x="659395" y="1268218"/>
          <a:ext cx="10873209" cy="4826515"/>
        </p:xfrm>
        <a:graphic>
          <a:graphicData uri="http://schemas.openxmlformats.org/drawingml/2006/table">
            <a:tbl>
              <a:tblPr firstRow="1" firstCol="1" bandRow="1"/>
              <a:tblGrid>
                <a:gridCol w="1332149">
                  <a:extLst>
                    <a:ext uri="{9D8B030D-6E8A-4147-A177-3AD203B41FA5}">
                      <a16:colId xmlns="" xmlns:a16="http://schemas.microsoft.com/office/drawing/2014/main" val="20000"/>
                    </a:ext>
                  </a:extLst>
                </a:gridCol>
                <a:gridCol w="1440160">
                  <a:extLst>
                    <a:ext uri="{9D8B030D-6E8A-4147-A177-3AD203B41FA5}">
                      <a16:colId xmlns="" xmlns:a16="http://schemas.microsoft.com/office/drawing/2014/main" val="20001"/>
                    </a:ext>
                  </a:extLst>
                </a:gridCol>
                <a:gridCol w="1512168">
                  <a:extLst>
                    <a:ext uri="{9D8B030D-6E8A-4147-A177-3AD203B41FA5}">
                      <a16:colId xmlns="" xmlns:a16="http://schemas.microsoft.com/office/drawing/2014/main" val="20002"/>
                    </a:ext>
                  </a:extLst>
                </a:gridCol>
                <a:gridCol w="6588732">
                  <a:extLst>
                    <a:ext uri="{9D8B030D-6E8A-4147-A177-3AD203B41FA5}">
                      <a16:colId xmlns="" xmlns:a16="http://schemas.microsoft.com/office/drawing/2014/main" val="20003"/>
                    </a:ext>
                  </a:extLst>
                </a:gridCol>
              </a:tblGrid>
              <a:tr h="749243">
                <a:tc>
                  <a:txBody>
                    <a:bodyPr/>
                    <a:lstStyle/>
                    <a:p>
                      <a:pPr algn="ctr">
                        <a:lnSpc>
                          <a:spcPct val="107000"/>
                        </a:lnSpc>
                        <a:spcAft>
                          <a:spcPts val="0"/>
                        </a:spcAft>
                      </a:pPr>
                      <a:r>
                        <a:rPr lang="tr-TR" sz="1500" b="1" dirty="0">
                          <a:effectLst/>
                          <a:latin typeface="+mn-lt"/>
                          <a:ea typeface="Calibri"/>
                          <a:cs typeface="Times New Roman"/>
                        </a:rPr>
                        <a:t>Davranış Değişim Kategorisi</a:t>
                      </a:r>
                      <a:endParaRPr lang="tr-TR" sz="15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500" b="1" dirty="0">
                          <a:effectLst/>
                          <a:latin typeface="+mn-lt"/>
                          <a:ea typeface="Calibri"/>
                          <a:cs typeface="Times New Roman"/>
                        </a:rPr>
                        <a:t>Davranış Değiştirme Tekniği</a:t>
                      </a:r>
                      <a:endParaRPr lang="tr-TR" sz="15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500" b="1" dirty="0">
                          <a:effectLst/>
                          <a:latin typeface="+mn-lt"/>
                          <a:ea typeface="Calibri"/>
                          <a:cs typeface="Times New Roman"/>
                        </a:rPr>
                        <a:t>Tanım</a:t>
                      </a:r>
                      <a:endParaRPr lang="tr-TR" sz="15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500" b="1" dirty="0">
                          <a:effectLst/>
                          <a:latin typeface="+mn-lt"/>
                          <a:ea typeface="Calibri"/>
                          <a:cs typeface="Times New Roman"/>
                        </a:rPr>
                        <a:t>Uygulama Örnekleri</a:t>
                      </a:r>
                      <a:endParaRPr lang="tr-TR" sz="15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4077272">
                <a:tc>
                  <a:txBody>
                    <a:bodyPr/>
                    <a:lstStyle/>
                    <a:p>
                      <a:pPr>
                        <a:lnSpc>
                          <a:spcPct val="107000"/>
                        </a:lnSpc>
                        <a:spcAft>
                          <a:spcPts val="800"/>
                        </a:spcAft>
                      </a:pPr>
                      <a:r>
                        <a:rPr lang="tr-TR" sz="1500" dirty="0">
                          <a:effectLst/>
                          <a:latin typeface="+mn-lt"/>
                          <a:ea typeface="Calibri" panose="020F0502020204030204" pitchFamily="34" charset="0"/>
                          <a:cs typeface="Times New Roman" panose="02020603050405020304" pitchFamily="18" charset="0"/>
                        </a:rPr>
                        <a:t>Hedefler ve planlama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500" dirty="0">
                          <a:effectLst/>
                          <a:latin typeface="+mn-lt"/>
                          <a:ea typeface="Calibri" panose="020F0502020204030204" pitchFamily="34" charset="0"/>
                          <a:cs typeface="Times New Roman" panose="02020603050405020304" pitchFamily="18" charset="0"/>
                        </a:rPr>
                        <a:t>Sorun çözme (Nüksetmeyi önlemeyi içerir).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500" dirty="0">
                          <a:effectLst/>
                          <a:latin typeface="+mn-lt"/>
                          <a:ea typeface="Calibri" panose="020F0502020204030204" pitchFamily="34" charset="0"/>
                          <a:cs typeface="Times New Roman" panose="02020603050405020304" pitchFamily="18" charset="0"/>
                        </a:rPr>
                        <a:t>Davranışı etkileyen faktörlerin analiz edilmesi veya kişinin analiz etmesi için teşvik edilmesi ve engellerin üstesinden gelme veya kolaylaştırıcıları artırmayı içeren stratejiler oluşturulmalı.</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nSpc>
                          <a:spcPct val="107000"/>
                        </a:lnSpc>
                        <a:spcAft>
                          <a:spcPts val="800"/>
                        </a:spcAft>
                        <a:buFont typeface="Arial" panose="020B0604020202020204" pitchFamily="34" charset="0"/>
                        <a:buNone/>
                      </a:pPr>
                      <a:r>
                        <a:rPr lang="tr-TR" sz="1500" dirty="0">
                          <a:effectLst/>
                          <a:latin typeface="+mn-lt"/>
                          <a:ea typeface="Calibri" panose="020F0502020204030204" pitchFamily="34" charset="0"/>
                          <a:cs typeface="Times New Roman" panose="02020603050405020304" pitchFamily="18" charset="0"/>
                        </a:rPr>
                        <a:t>- Ebeveynlerin yeni davranışı (fiziksel aktivite, sağlıklı beslenme, düzenli uyku) sürdürmek veya yönetmek için stratejiler geliştirmeleri, (örneğin çerez satın almamak, asansör kullanmamak) ve karşılaşabilecekleri olası tehditleri/engelleri (durum veya duygular) belirlenmeli ve tartışılmalıdır.</a:t>
                      </a:r>
                    </a:p>
                    <a:p>
                      <a:pPr>
                        <a:lnSpc>
                          <a:spcPct val="107000"/>
                        </a:lnSpc>
                        <a:spcAft>
                          <a:spcPts val="800"/>
                        </a:spcAft>
                      </a:pPr>
                      <a:r>
                        <a:rPr lang="tr-TR" sz="1500" dirty="0">
                          <a:effectLst/>
                          <a:latin typeface="+mn-lt"/>
                          <a:ea typeface="Calibri" panose="020F0502020204030204" pitchFamily="34" charset="0"/>
                          <a:cs typeface="Times New Roman" panose="02020603050405020304" pitchFamily="18" charset="0"/>
                        </a:rPr>
                        <a:t>- Örneğin ilk davranış değişiklikleri yoluyla elde edilen faydalar yansıtılarak, zaman içinde davranışın nasıl sürdürüleceği stratejileri konuşulmalıdır.</a:t>
                      </a:r>
                    </a:p>
                    <a:p>
                      <a:pPr>
                        <a:lnSpc>
                          <a:spcPct val="107000"/>
                        </a:lnSpc>
                        <a:spcAft>
                          <a:spcPts val="800"/>
                        </a:spcAft>
                      </a:pPr>
                      <a:r>
                        <a:rPr lang="tr-TR" sz="1500" dirty="0">
                          <a:effectLst/>
                          <a:latin typeface="+mn-lt"/>
                          <a:ea typeface="Calibri" panose="020F0502020204030204" pitchFamily="34" charset="0"/>
                          <a:cs typeface="Times New Roman" panose="02020603050405020304" pitchFamily="18" charset="0"/>
                        </a:rPr>
                        <a:t>- Hızlı yemek yeme gibi ilgili sağlık davranışının önündeki engellerle başa çıkmak için stratejiler geliştirmeli ve </a:t>
                      </a:r>
                      <a:r>
                        <a:rPr lang="tr-TR" sz="1500" dirty="0" err="1">
                          <a:effectLst/>
                          <a:latin typeface="+mn-lt"/>
                          <a:ea typeface="Calibri" panose="020F0502020204030204" pitchFamily="34" charset="0"/>
                          <a:cs typeface="Times New Roman" panose="02020603050405020304" pitchFamily="18" charset="0"/>
                        </a:rPr>
                        <a:t>nüks</a:t>
                      </a:r>
                      <a:r>
                        <a:rPr lang="tr-TR" sz="1500" dirty="0">
                          <a:effectLst/>
                          <a:latin typeface="+mn-lt"/>
                          <a:ea typeface="Calibri" panose="020F0502020204030204" pitchFamily="34" charset="0"/>
                          <a:cs typeface="Times New Roman" panose="02020603050405020304" pitchFamily="18" charset="0"/>
                        </a:rPr>
                        <a:t> ile ilgili kritik durumlarla başa çıkabilecek olumlu ebeveynlik becerilerinin kullanımı teşvik edilmelidir. (Sofraya birlikte oturup birlikte kalkmak. Fazla çiğnemeyi önermek)</a:t>
                      </a:r>
                    </a:p>
                    <a:p>
                      <a:pPr>
                        <a:lnSpc>
                          <a:spcPct val="107000"/>
                        </a:lnSpc>
                        <a:spcAft>
                          <a:spcPts val="800"/>
                        </a:spcAft>
                      </a:pPr>
                      <a:r>
                        <a:rPr lang="tr-TR" sz="1500" dirty="0">
                          <a:effectLst/>
                          <a:latin typeface="+mn-lt"/>
                          <a:ea typeface="Calibri" panose="020F0502020204030204" pitchFamily="34" charset="0"/>
                          <a:cs typeface="Times New Roman" panose="02020603050405020304" pitchFamily="18" charset="0"/>
                        </a:rPr>
                        <a:t>- Zaman içinde davranış değişikliklerinin sürdürülmesine yardımcı olmak ve engellerle karşılaşıldığında ve motivasyonun dalgalanma gösterebileceği durumlarda, önceki davranışlara geri dönmeyi önlemek için eğitim sona erdikten sonra ailelerin erişebilecekleri bilgi ve destek kaynakları belirlenmelidir. İdeal olarak bu, güvendikleri ve saygı duydukları biri olmalıdır (Öğretmen, hekim, hemşire).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76</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808298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7" y="441495"/>
            <a:ext cx="10873208" cy="792088"/>
          </a:xfrm>
        </p:spPr>
        <p:txBody>
          <a:bodyPr>
            <a:normAutofit/>
          </a:bodyPr>
          <a:lstStyle/>
          <a:p>
            <a:pPr algn="ctr"/>
            <a:r>
              <a:rPr lang="tr-TR" sz="2400" b="1" dirty="0"/>
              <a:t>Tablo 2. Ebeveynleri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873943997"/>
              </p:ext>
            </p:extLst>
          </p:nvPr>
        </p:nvGraphicFramePr>
        <p:xfrm>
          <a:off x="659395" y="1397313"/>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805259">
                  <a:extLst>
                    <a:ext uri="{9D8B030D-6E8A-4147-A177-3AD203B41FA5}">
                      <a16:colId xmlns="" xmlns:a16="http://schemas.microsoft.com/office/drawing/2014/main" val="20002"/>
                    </a:ext>
                  </a:extLst>
                </a:gridCol>
                <a:gridCol w="6012668">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Hedefler ve planlama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Davranış sözleşmesi</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Gerçekleştirilecek, kişi tarafından üzerinde anlaşmaya varılan ve bir başkası tarafından tanık olunan davranışın yazılı bir tanımının oluşturulması</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-Sözleşmeye bir davranış değişikliği başlangıç tarihi eklenmeli ve ebeveyn ve çocuk birlikte, birinci şahıs dilinde ifadeler yazarak davranışsal hedefi gerçekleştirmeyi taahhüt etmeli ve imzalamalıdır. </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Örneğin: </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“Her hafta 3 kez aile yemeklerini sıfırdan hazırlayacağım, en az bir porsiyon sebze içerecek”.</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“Her hafta 5 kez 30’ar dakika fiziksel aktivite yapacağım”</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77</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07310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7" y="441495"/>
            <a:ext cx="10873208" cy="792088"/>
          </a:xfrm>
        </p:spPr>
        <p:txBody>
          <a:bodyPr>
            <a:normAutofit/>
          </a:bodyPr>
          <a:lstStyle/>
          <a:p>
            <a:pPr algn="ctr"/>
            <a:r>
              <a:rPr lang="tr-TR" sz="2400" b="1" dirty="0"/>
              <a:t>Tablo 2. Ebeveynleri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25579970"/>
              </p:ext>
            </p:extLst>
          </p:nvPr>
        </p:nvGraphicFramePr>
        <p:xfrm>
          <a:off x="659395" y="1397313"/>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805259">
                  <a:extLst>
                    <a:ext uri="{9D8B030D-6E8A-4147-A177-3AD203B41FA5}">
                      <a16:colId xmlns="" xmlns:a16="http://schemas.microsoft.com/office/drawing/2014/main" val="20002"/>
                    </a:ext>
                  </a:extLst>
                </a:gridCol>
                <a:gridCol w="6012668">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Geri bildirim ve izleme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Davranışın kendi kendini izlemesi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Kişinin davranışlarını izlemesi ve kaydetmesi için bir yöntem oluşturulması</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-Ebeveynler, ailenin gün içindeki sağlıkla ilgili faaliyetlerini tüm ayrıntılarla kaydetmeleri için teşvik edilmedir.  Bu tür faaliyetlere örnek olarak, daha sağlıklı yemek yeme veya aktif olma ile ilgili davranışlara yönelik olumlu olumsuz her şey kaydedilmelidir.</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-Ebeveynler, belirlenen tüm hedeflere karşı ilerlemelerini düzenli olarak kaydetmeleri konusunda teşvik edilmelidir.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78</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21446173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7" y="441495"/>
            <a:ext cx="10873208" cy="792088"/>
          </a:xfrm>
        </p:spPr>
        <p:txBody>
          <a:bodyPr>
            <a:normAutofit/>
          </a:bodyPr>
          <a:lstStyle/>
          <a:p>
            <a:pPr algn="ctr"/>
            <a:r>
              <a:rPr lang="tr-TR" sz="2400" b="1" dirty="0"/>
              <a:t>Tablo 2. Ebeveynleri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994547965"/>
              </p:ext>
            </p:extLst>
          </p:nvPr>
        </p:nvGraphicFramePr>
        <p:xfrm>
          <a:off x="659395" y="1397313"/>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805259">
                  <a:extLst>
                    <a:ext uri="{9D8B030D-6E8A-4147-A177-3AD203B41FA5}">
                      <a16:colId xmlns="" xmlns:a16="http://schemas.microsoft.com/office/drawing/2014/main" val="20002"/>
                    </a:ext>
                  </a:extLst>
                </a:gridCol>
                <a:gridCol w="6012668">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Sosyal destek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Sosyal destek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Davranışın uygulanması için sosyal destek (örneğin arkadaşlar, akrabalar, meslektaşlar veya personelden) sağlanması veya koşulsuz övgü ödül konusunda tavsiye verilmesi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-Ebeveynler çocukları ile bir “ekip” olarak çalışmaları ve sağlıklı davranış değişiklikleri yapma konusunda desteklenmeli, örneğin birlikte “kaliteli zaman” geçirmek için zamanı düzenli planlamak.</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 Ebeveyn, davranış değişikliklerini gerçekleştirmede ve sürdürmede destek alması için mevcut sosyal ağlarını belirlemesi ve kullanması için güçlendirilmeli, örneğin eşinden onları uyarması ve yemek planını hatırlamasına yardımcı olmasını istemesi gibi.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79</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243312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86366" y="365125"/>
            <a:ext cx="11565227" cy="1325563"/>
          </a:xfrm>
        </p:spPr>
        <p:txBody>
          <a:bodyPr>
            <a:normAutofit fontScale="90000"/>
          </a:bodyPr>
          <a:lstStyle/>
          <a:p>
            <a:pPr algn="ctr"/>
            <a:r>
              <a:rPr lang="tr-TR" sz="3200" b="1" dirty="0" smtClean="0">
                <a:latin typeface="+mn-lt"/>
              </a:rPr>
              <a:t>WHO ’</a:t>
            </a:r>
            <a:r>
              <a:rPr lang="tr-TR" sz="3200" b="1" dirty="0" err="1" smtClean="0">
                <a:latin typeface="+mn-lt"/>
              </a:rPr>
              <a:t>nun</a:t>
            </a:r>
            <a:r>
              <a:rPr lang="tr-TR" sz="3200" b="1" dirty="0" smtClean="0">
                <a:latin typeface="+mn-lt"/>
              </a:rPr>
              <a:t> ve Amerikan Beslenme Rehberi’nin yeterli ve dengeli beslenmeye ilişkin önerilerinden bazıları şu şekildedir: </a:t>
            </a:r>
            <a:br>
              <a:rPr lang="tr-TR" sz="3200" b="1" dirty="0" smtClean="0">
                <a:latin typeface="+mn-lt"/>
              </a:rPr>
            </a:br>
            <a:endParaRPr lang="tr-TR" sz="3200" b="1" dirty="0">
              <a:latin typeface="+mn-lt"/>
            </a:endParaRPr>
          </a:p>
        </p:txBody>
      </p:sp>
      <p:sp>
        <p:nvSpPr>
          <p:cNvPr id="3" name="2 İçerik Yer Tutucusu"/>
          <p:cNvSpPr>
            <a:spLocks noGrp="1"/>
          </p:cNvSpPr>
          <p:nvPr>
            <p:ph idx="1"/>
          </p:nvPr>
        </p:nvSpPr>
        <p:spPr>
          <a:xfrm>
            <a:off x="838200" y="1506828"/>
            <a:ext cx="10515600" cy="4670135"/>
          </a:xfrm>
        </p:spPr>
        <p:txBody>
          <a:bodyPr>
            <a:normAutofit/>
          </a:bodyPr>
          <a:lstStyle/>
          <a:p>
            <a:pPr algn="just"/>
            <a:r>
              <a:rPr lang="tr-TR" dirty="0" smtClean="0"/>
              <a:t> Enerji alımına dikkat edilerek kilo artışı dengelenmelidir. </a:t>
            </a:r>
          </a:p>
          <a:p>
            <a:pPr algn="just"/>
            <a:r>
              <a:rPr lang="tr-TR" dirty="0" smtClean="0"/>
              <a:t>Besin çeşitliliğine bağlı beslenmeye özen gösterilmelidir. </a:t>
            </a:r>
          </a:p>
          <a:p>
            <a:pPr algn="just"/>
            <a:r>
              <a:rPr lang="tr-TR" dirty="0" smtClean="0"/>
              <a:t>Doymamış yağların (soya, kabuklu yemişler vb.) tüketimi doymuş yağlara (</a:t>
            </a:r>
            <a:r>
              <a:rPr lang="tr-TR" dirty="0" err="1" smtClean="0"/>
              <a:t>tereyağ</a:t>
            </a:r>
            <a:r>
              <a:rPr lang="tr-TR" dirty="0" smtClean="0"/>
              <a:t>, et, süt ve süt ürünleri vb.) oranla daha fazla tercih edilmelidir. </a:t>
            </a:r>
          </a:p>
          <a:p>
            <a:pPr algn="just"/>
            <a:r>
              <a:rPr lang="tr-TR" dirty="0" smtClean="0"/>
              <a:t> Bitkisel kaynaklı yiyeceklerin tüketimi arttırılmalıdır. </a:t>
            </a:r>
          </a:p>
          <a:p>
            <a:pPr algn="just"/>
            <a:r>
              <a:rPr lang="tr-TR" dirty="0" smtClean="0"/>
              <a:t> Karbonhidrat ve şeker alımı azaltılırken posa alımı artırılmalıdır. </a:t>
            </a:r>
          </a:p>
          <a:p>
            <a:pPr algn="just"/>
            <a:r>
              <a:rPr lang="tr-TR" dirty="0" smtClean="0"/>
              <a:t>Tuz tüketimi azaltılmalıdır. </a:t>
            </a:r>
          </a:p>
          <a:p>
            <a:pPr algn="just"/>
            <a:r>
              <a:rPr lang="tr-TR" dirty="0" smtClean="0"/>
              <a:t> Fiziksel aktivite artırılmalıdır (Arlı </a:t>
            </a:r>
            <a:r>
              <a:rPr lang="tr-TR" dirty="0" err="1" smtClean="0"/>
              <a:t>vd</a:t>
            </a:r>
            <a:r>
              <a:rPr lang="tr-TR" dirty="0" smtClean="0"/>
              <a:t>., 2020). </a:t>
            </a:r>
          </a:p>
          <a:p>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8</a:t>
            </a:fld>
            <a:endParaRPr lang="tr-T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7" y="441495"/>
            <a:ext cx="10873208" cy="792088"/>
          </a:xfrm>
        </p:spPr>
        <p:txBody>
          <a:bodyPr>
            <a:normAutofit/>
          </a:bodyPr>
          <a:lstStyle/>
          <a:p>
            <a:pPr algn="ctr"/>
            <a:r>
              <a:rPr lang="tr-TR" sz="2400" b="1" dirty="0"/>
              <a:t>Tablo 2. Ebeveynleri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01419210"/>
              </p:ext>
            </p:extLst>
          </p:nvPr>
        </p:nvGraphicFramePr>
        <p:xfrm>
          <a:off x="659395" y="1268760"/>
          <a:ext cx="10873209" cy="5001388"/>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805259">
                  <a:extLst>
                    <a:ext uri="{9D8B030D-6E8A-4147-A177-3AD203B41FA5}">
                      <a16:colId xmlns="" xmlns:a16="http://schemas.microsoft.com/office/drawing/2014/main" val="20002"/>
                    </a:ext>
                  </a:extLst>
                </a:gridCol>
                <a:gridCol w="6012668">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600" b="1" dirty="0">
                          <a:effectLst/>
                          <a:latin typeface="+mn-lt"/>
                          <a:ea typeface="Calibri"/>
                          <a:cs typeface="Times New Roman"/>
                        </a:rPr>
                        <a:t>Davranış Değişim Kategorisi</a:t>
                      </a:r>
                      <a:endParaRPr lang="tr-TR" sz="16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600" b="1" dirty="0">
                          <a:effectLst/>
                          <a:latin typeface="+mn-lt"/>
                          <a:ea typeface="Calibri"/>
                          <a:cs typeface="Times New Roman"/>
                        </a:rPr>
                        <a:t>Davranış Değiştirme Tekniği</a:t>
                      </a:r>
                      <a:endParaRPr lang="tr-TR" sz="16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600" b="1" dirty="0">
                          <a:effectLst/>
                          <a:latin typeface="+mn-lt"/>
                          <a:ea typeface="Calibri"/>
                          <a:cs typeface="Times New Roman"/>
                        </a:rPr>
                        <a:t>Tanım</a:t>
                      </a:r>
                      <a:endParaRPr lang="tr-TR" sz="16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600" b="1" dirty="0">
                          <a:effectLst/>
                          <a:latin typeface="+mn-lt"/>
                          <a:ea typeface="Calibri"/>
                          <a:cs typeface="Times New Roman"/>
                        </a:rPr>
                        <a:t>Uygulama Örnekleri</a:t>
                      </a:r>
                      <a:endParaRPr lang="tr-TR" sz="16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nSpc>
                          <a:spcPct val="107000"/>
                        </a:lnSpc>
                        <a:spcAft>
                          <a:spcPts val="800"/>
                        </a:spcAft>
                      </a:pPr>
                      <a:r>
                        <a:rPr lang="tr-TR" sz="1600">
                          <a:effectLst/>
                          <a:latin typeface="+mn-lt"/>
                          <a:ea typeface="Calibri" panose="020F0502020204030204" pitchFamily="34" charset="0"/>
                          <a:cs typeface="Times New Roman" panose="02020603050405020304" pitchFamily="18" charset="0"/>
                        </a:rPr>
                        <a:t>Doğal sonuçlar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600">
                          <a:effectLst/>
                          <a:latin typeface="+mn-lt"/>
                          <a:ea typeface="Calibri" panose="020F0502020204030204" pitchFamily="34" charset="0"/>
                          <a:cs typeface="Times New Roman" panose="02020603050405020304" pitchFamily="18" charset="0"/>
                        </a:rPr>
                        <a:t>Sağlık sonuçları hakkında bilgi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600">
                          <a:effectLst/>
                          <a:latin typeface="+mn-lt"/>
                          <a:ea typeface="Calibri" panose="020F0502020204030204" pitchFamily="34" charset="0"/>
                          <a:cs typeface="Times New Roman" panose="02020603050405020304" pitchFamily="18" charset="0"/>
                        </a:rPr>
                        <a:t>Davranışı gerçekleştirmenin sağlık üzerindeki sonuçları hakkında (örneğin yazılı, sözlü, görsel) bilgi sağlanması</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nSpc>
                          <a:spcPct val="107000"/>
                        </a:lnSpc>
                        <a:spcAft>
                          <a:spcPts val="800"/>
                        </a:spcAft>
                        <a:buFont typeface="Arial" panose="020B0604020202020204" pitchFamily="34" charset="0"/>
                        <a:buNone/>
                      </a:pPr>
                      <a:r>
                        <a:rPr lang="tr-TR" sz="1600" dirty="0">
                          <a:effectLst/>
                          <a:latin typeface="+mn-lt"/>
                          <a:ea typeface="Calibri" panose="020F0502020204030204" pitchFamily="34" charset="0"/>
                          <a:cs typeface="Times New Roman" panose="02020603050405020304" pitchFamily="18" charset="0"/>
                        </a:rPr>
                        <a:t>-Sağlıklı bir kiloda olmanın ve sağlıklı beslenmenin sağlığa faydalarını ve ayrıca çocukların sağlıklı kilonun üzerinde olmasıyla ilişkili riskler anlatılmalıdır.</a:t>
                      </a:r>
                    </a:p>
                    <a:p>
                      <a:pPr marL="0" indent="0">
                        <a:lnSpc>
                          <a:spcPct val="107000"/>
                        </a:lnSpc>
                        <a:spcAft>
                          <a:spcPts val="800"/>
                        </a:spcAft>
                        <a:buFont typeface="Arial" panose="020B0604020202020204" pitchFamily="34" charset="0"/>
                        <a:buNone/>
                      </a:pPr>
                      <a:r>
                        <a:rPr lang="tr-TR" sz="1600" dirty="0">
                          <a:effectLst/>
                          <a:latin typeface="+mn-lt"/>
                          <a:ea typeface="Calibri" panose="020F0502020204030204" pitchFamily="34" charset="0"/>
                          <a:cs typeface="Times New Roman" panose="02020603050405020304" pitchFamily="18" charset="0"/>
                        </a:rPr>
                        <a:t>-Temel bilgileri sağlama ve ebeveynleri daha sağlıklı seçimler yapma konusunda güçlendirme amacıyla sağlıklı beslenme davranışlarının (örneğin uygun porsiyon boyutları, düzenli aile yemekleri, ekran başında atıştırmalardan kaçınma) ve aktif olmanın (örneğin orta düzeyde fiziksel aktivite, aktif oyun süresi) faydaları anlatılmalıdır.</a:t>
                      </a:r>
                    </a:p>
                    <a:p>
                      <a:pPr marL="0" indent="0">
                        <a:lnSpc>
                          <a:spcPct val="107000"/>
                        </a:lnSpc>
                        <a:spcAft>
                          <a:spcPts val="800"/>
                        </a:spcAft>
                        <a:buFont typeface="Arial" panose="020B0604020202020204" pitchFamily="34" charset="0"/>
                        <a:buNone/>
                      </a:pPr>
                      <a:r>
                        <a:rPr lang="tr-TR" sz="1600" dirty="0">
                          <a:effectLst/>
                          <a:latin typeface="+mn-lt"/>
                          <a:ea typeface="Calibri" panose="020F0502020204030204" pitchFamily="34" charset="0"/>
                          <a:cs typeface="Times New Roman" panose="02020603050405020304" pitchFamily="18" charset="0"/>
                        </a:rPr>
                        <a:t>-Bilgiyi pekiştirmek için etkileşimli ve görsel yöntemler kullanılmalıdır. Faydalar sağlıkla ilgili veya davranışsal ve </a:t>
                      </a:r>
                      <a:r>
                        <a:rPr lang="tr-TR" sz="1600" dirty="0" err="1">
                          <a:effectLst/>
                          <a:latin typeface="+mn-lt"/>
                          <a:ea typeface="Calibri" panose="020F0502020204030204" pitchFamily="34" charset="0"/>
                          <a:cs typeface="Times New Roman" panose="02020603050405020304" pitchFamily="18" charset="0"/>
                        </a:rPr>
                        <a:t>psikososyal</a:t>
                      </a:r>
                      <a:r>
                        <a:rPr lang="tr-TR" sz="1600" dirty="0">
                          <a:effectLst/>
                          <a:latin typeface="+mn-lt"/>
                          <a:ea typeface="Calibri" panose="020F0502020204030204" pitchFamily="34" charset="0"/>
                          <a:cs typeface="Times New Roman" panose="02020603050405020304" pitchFamily="18" charset="0"/>
                        </a:rPr>
                        <a:t> sonuçlarla ilgili olabilir (örneğin, egzersizden sonra daha fazla enerji ve keyif alma). Kilo yönetimini dolaylı olarak etkileyen faktörlerin önemi, uyku rutinleri ele alınmalıdır.</a:t>
                      </a:r>
                    </a:p>
                    <a:p>
                      <a:pPr marL="0" indent="0">
                        <a:lnSpc>
                          <a:spcPct val="107000"/>
                        </a:lnSpc>
                        <a:spcAft>
                          <a:spcPts val="800"/>
                        </a:spcAft>
                        <a:buFont typeface="Arial" panose="020B0604020202020204" pitchFamily="34" charset="0"/>
                        <a:buNone/>
                      </a:pPr>
                      <a:r>
                        <a:rPr lang="tr-TR" sz="1600" dirty="0">
                          <a:effectLst/>
                          <a:latin typeface="+mn-lt"/>
                          <a:ea typeface="Calibri" panose="020F0502020204030204" pitchFamily="34" charset="0"/>
                          <a:cs typeface="Times New Roman" panose="02020603050405020304" pitchFamily="18" charset="0"/>
                        </a:rPr>
                        <a:t>-Bilgi sağlama, her seferinde bir konuya odaklanmalı ve örneğin haftalık oturumlar gibi kademeli olarak yeni bilgiler sunmalıdır.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80</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06058707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7" y="441495"/>
            <a:ext cx="10873208" cy="792088"/>
          </a:xfrm>
        </p:spPr>
        <p:txBody>
          <a:bodyPr>
            <a:normAutofit/>
          </a:bodyPr>
          <a:lstStyle/>
          <a:p>
            <a:pPr algn="ctr"/>
            <a:r>
              <a:rPr lang="tr-TR" sz="2400" b="1" dirty="0"/>
              <a:t>Tablo 2. Ebeveynleri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77018442"/>
              </p:ext>
            </p:extLst>
          </p:nvPr>
        </p:nvGraphicFramePr>
        <p:xfrm>
          <a:off x="659395" y="1397313"/>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805259">
                  <a:extLst>
                    <a:ext uri="{9D8B030D-6E8A-4147-A177-3AD203B41FA5}">
                      <a16:colId xmlns="" xmlns:a16="http://schemas.microsoft.com/office/drawing/2014/main" val="20002"/>
                    </a:ext>
                  </a:extLst>
                </a:gridCol>
                <a:gridCol w="6012668">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Davranışın karşılaştırması</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Davranışın gösterilmesi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Kişinin istek duyması veya taklit etmesi için doğrudan film ya da resimler aracılığıyla dolaylı olarak davranışın performansının gözlemlenebilir bir örneğinin sağlanması (Rol modeli olunması)</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-Olumlu ebeveynlik becerilerini güçlendiren rol </a:t>
                      </a:r>
                      <a:r>
                        <a:rPr lang="tr-TR" sz="1700" dirty="0" err="1">
                          <a:effectLst/>
                          <a:latin typeface="+mn-lt"/>
                          <a:ea typeface="Calibri" panose="020F0502020204030204" pitchFamily="34" charset="0"/>
                          <a:cs typeface="Times New Roman" panose="02020603050405020304" pitchFamily="18" charset="0"/>
                        </a:rPr>
                        <a:t>play</a:t>
                      </a:r>
                      <a:r>
                        <a:rPr lang="tr-TR" sz="1700" dirty="0">
                          <a:effectLst/>
                          <a:latin typeface="+mn-lt"/>
                          <a:ea typeface="Calibri" panose="020F0502020204030204" pitchFamily="34" charset="0"/>
                          <a:cs typeface="Times New Roman" panose="02020603050405020304" pitchFamily="18" charset="0"/>
                        </a:rPr>
                        <a:t> kullanarak yüz yüze veya video klipler aracılığıyla zorluklara çözümler gösterilmeli, örneğin çocuklarıyla yiyecek ve içecek seçenekleri hakkında konuşulmalı.</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-Somut örnekler kullanarak olumlu alternatifler sunulmalı (Başarılı çocuk sporculardan resim veya videolar)</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-Ebeveynlere, daha aktif olmak için sağlık davranışlarını günlük yaşamlarına nasıl dahil edecekleri konusunda sizler de model olabilirsiniz.</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81</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52911413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7" y="441495"/>
            <a:ext cx="10873208" cy="792088"/>
          </a:xfrm>
        </p:spPr>
        <p:txBody>
          <a:bodyPr>
            <a:normAutofit/>
          </a:bodyPr>
          <a:lstStyle/>
          <a:p>
            <a:pPr algn="ctr"/>
            <a:r>
              <a:rPr lang="tr-TR" sz="2400" b="1" dirty="0"/>
              <a:t>Tablo 2. Ebeveynleri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693728460"/>
              </p:ext>
            </p:extLst>
          </p:nvPr>
        </p:nvGraphicFramePr>
        <p:xfrm>
          <a:off x="659395" y="1397313"/>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805259">
                  <a:extLst>
                    <a:ext uri="{9D8B030D-6E8A-4147-A177-3AD203B41FA5}">
                      <a16:colId xmlns="" xmlns:a16="http://schemas.microsoft.com/office/drawing/2014/main" val="20002"/>
                    </a:ext>
                  </a:extLst>
                </a:gridCol>
                <a:gridCol w="6012668">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Kişilik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Rol model olarak kendini tanımlama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Kendi davranışının başkalarına örnek olabileceğinin bildirilmesi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nSpc>
                          <a:spcPct val="107000"/>
                        </a:lnSpc>
                        <a:spcAft>
                          <a:spcPts val="800"/>
                        </a:spcAft>
                        <a:buFont typeface="Arial" panose="020B0604020202020204" pitchFamily="34" charset="0"/>
                        <a:buNone/>
                      </a:pPr>
                      <a:r>
                        <a:rPr lang="tr-TR" sz="1700" dirty="0">
                          <a:effectLst/>
                          <a:latin typeface="+mn-lt"/>
                          <a:ea typeface="Calibri" panose="020F0502020204030204" pitchFamily="34" charset="0"/>
                          <a:cs typeface="Times New Roman" panose="02020603050405020304" pitchFamily="18" charset="0"/>
                        </a:rPr>
                        <a:t>-Çocuklarına model olma rollerini güçlendirmek için ebeveynin kendi yiyecekleri, fiziksel aktiviteleri ve davranış alışkanlıkları hakkındaki farkındalıkları artırılmalıdır.</a:t>
                      </a:r>
                    </a:p>
                    <a:p>
                      <a:pPr marL="0" indent="0">
                        <a:lnSpc>
                          <a:spcPct val="107000"/>
                        </a:lnSpc>
                        <a:spcAft>
                          <a:spcPts val="800"/>
                        </a:spcAft>
                        <a:buFont typeface="Arial" panose="020B0604020202020204" pitchFamily="34" charset="0"/>
                        <a:buNone/>
                      </a:pPr>
                      <a:r>
                        <a:rPr lang="tr-TR" sz="1700" dirty="0">
                          <a:effectLst/>
                          <a:latin typeface="+mn-lt"/>
                          <a:ea typeface="Calibri" panose="020F0502020204030204" pitchFamily="34" charset="0"/>
                          <a:cs typeface="Times New Roman" panose="02020603050405020304" pitchFamily="18" charset="0"/>
                        </a:rPr>
                        <a:t>-Ebeveynler değişim için desteğe ihtiyaç duyarlarsa, hem kendi davranışlarını değiştirmeye yardımcı olmak hem de çocukları için daha iyi bir rol model olmak için diğer davranış değiştirme tekniklerine (örneğin Hedef belirleme) başvurulabilir.</a:t>
                      </a:r>
                    </a:p>
                    <a:p>
                      <a:pPr marL="0" indent="0">
                        <a:lnSpc>
                          <a:spcPct val="107000"/>
                        </a:lnSpc>
                        <a:spcAft>
                          <a:spcPts val="800"/>
                        </a:spcAft>
                        <a:buFont typeface="Arial" panose="020B0604020202020204" pitchFamily="34" charset="0"/>
                        <a:buNone/>
                      </a:pPr>
                      <a:r>
                        <a:rPr lang="tr-TR" sz="1700" dirty="0">
                          <a:effectLst/>
                          <a:latin typeface="+mn-lt"/>
                          <a:ea typeface="Calibri" panose="020F0502020204030204" pitchFamily="34" charset="0"/>
                          <a:cs typeface="Times New Roman" panose="02020603050405020304" pitchFamily="18" charset="0"/>
                        </a:rPr>
                        <a:t>-Ebeveynlerden, çocukken kendi ebeveynlikleriyle ilgili deneyimlerini tekrar düşünmelerini,  iyi deneyimleri anlatmaları istenebilir. (örneğin, aile yemeği kurallarıyla ilgili bilgiler konuşulabilir). Deneyimlerini fiziksel aktivite ve beslenme ile ilgili sağlık davranışlarına genellemeleri istenebilir.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82</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96674610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7" y="441495"/>
            <a:ext cx="10873208" cy="792088"/>
          </a:xfrm>
        </p:spPr>
        <p:txBody>
          <a:bodyPr>
            <a:normAutofit/>
          </a:bodyPr>
          <a:lstStyle/>
          <a:p>
            <a:pPr algn="ctr"/>
            <a:r>
              <a:rPr lang="tr-TR" sz="2400" b="1" dirty="0"/>
              <a:t>Tablo 2. Ebeveynleri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22358655"/>
              </p:ext>
            </p:extLst>
          </p:nvPr>
        </p:nvGraphicFramePr>
        <p:xfrm>
          <a:off x="659395" y="1319293"/>
          <a:ext cx="10873209" cy="4842066"/>
        </p:xfrm>
        <a:graphic>
          <a:graphicData uri="http://schemas.openxmlformats.org/drawingml/2006/table">
            <a:tbl>
              <a:tblPr firstRow="1" firstCol="1" bandRow="1"/>
              <a:tblGrid>
                <a:gridCol w="1260141">
                  <a:extLst>
                    <a:ext uri="{9D8B030D-6E8A-4147-A177-3AD203B41FA5}">
                      <a16:colId xmlns="" xmlns:a16="http://schemas.microsoft.com/office/drawing/2014/main" val="20000"/>
                    </a:ext>
                  </a:extLst>
                </a:gridCol>
                <a:gridCol w="1296144">
                  <a:extLst>
                    <a:ext uri="{9D8B030D-6E8A-4147-A177-3AD203B41FA5}">
                      <a16:colId xmlns="" xmlns:a16="http://schemas.microsoft.com/office/drawing/2014/main" val="20001"/>
                    </a:ext>
                  </a:extLst>
                </a:gridCol>
                <a:gridCol w="1656184">
                  <a:extLst>
                    <a:ext uri="{9D8B030D-6E8A-4147-A177-3AD203B41FA5}">
                      <a16:colId xmlns="" xmlns:a16="http://schemas.microsoft.com/office/drawing/2014/main" val="20002"/>
                    </a:ext>
                  </a:extLst>
                </a:gridCol>
                <a:gridCol w="6660740">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600" b="1" dirty="0">
                          <a:effectLst/>
                          <a:latin typeface="+mn-lt"/>
                          <a:ea typeface="Calibri"/>
                          <a:cs typeface="Times New Roman"/>
                        </a:rPr>
                        <a:t>Davranış Değişim Kategorisi</a:t>
                      </a:r>
                      <a:endParaRPr lang="tr-TR" sz="16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600" b="1" dirty="0">
                          <a:effectLst/>
                          <a:latin typeface="+mn-lt"/>
                          <a:ea typeface="Calibri"/>
                          <a:cs typeface="Times New Roman"/>
                        </a:rPr>
                        <a:t>Davranış Değiştirme Tekniği</a:t>
                      </a:r>
                      <a:endParaRPr lang="tr-TR" sz="16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600" b="1" dirty="0">
                          <a:effectLst/>
                          <a:latin typeface="+mn-lt"/>
                          <a:ea typeface="Calibri"/>
                          <a:cs typeface="Times New Roman"/>
                        </a:rPr>
                        <a:t>Tanım</a:t>
                      </a:r>
                      <a:endParaRPr lang="tr-TR" sz="16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600" b="1" dirty="0">
                          <a:effectLst/>
                          <a:latin typeface="+mn-lt"/>
                          <a:ea typeface="Calibri"/>
                          <a:cs typeface="Times New Roman"/>
                        </a:rPr>
                        <a:t>Uygulama Örnekleri</a:t>
                      </a:r>
                      <a:endParaRPr lang="tr-TR" sz="16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nSpc>
                          <a:spcPct val="107000"/>
                        </a:lnSpc>
                        <a:spcAft>
                          <a:spcPts val="800"/>
                        </a:spcAft>
                      </a:pPr>
                      <a:r>
                        <a:rPr lang="tr-TR" sz="1600" dirty="0">
                          <a:effectLst/>
                          <a:latin typeface="+mn-lt"/>
                          <a:ea typeface="Calibri" panose="020F0502020204030204" pitchFamily="34" charset="0"/>
                          <a:cs typeface="Times New Roman" panose="02020603050405020304" pitchFamily="18" charset="0"/>
                        </a:rPr>
                        <a:t>Kişilik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600">
                          <a:effectLst/>
                          <a:latin typeface="+mn-lt"/>
                          <a:ea typeface="Calibri" panose="020F0502020204030204" pitchFamily="34" charset="0"/>
                          <a:cs typeface="Times New Roman" panose="02020603050405020304" pitchFamily="18" charset="0"/>
                        </a:rPr>
                        <a:t>Çerçeveleme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600" dirty="0">
                          <a:effectLst/>
                          <a:latin typeface="+mn-lt"/>
                          <a:ea typeface="Calibri" panose="020F0502020204030204" pitchFamily="34" charset="0"/>
                          <a:cs typeface="Times New Roman" panose="02020603050405020304" pitchFamily="18" charset="0"/>
                        </a:rPr>
                        <a:t>Davranışı gerçekleştirmeyle ilgili bilişleri veya duyguları değiştirmek için davranışa ilişkin bir bakış açısının benimsenmesi (Bilişsel yapılandırmayı içerir)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600" dirty="0">
                          <a:effectLst/>
                          <a:latin typeface="+mn-lt"/>
                          <a:ea typeface="Calibri" panose="020F0502020204030204" pitchFamily="34" charset="0"/>
                          <a:cs typeface="Times New Roman" panose="02020603050405020304" pitchFamily="18" charset="0"/>
                        </a:rPr>
                        <a:t> -Ebeveynlerin çocuklarına sürekli yağ, şeker ve/veya tuz içeriği yüksek atıştırmalıklar ve içecekler bulundurmaları, aşırı kilolu çocuklarını sağlıklı olarak görmeleri, yiyecekleri ödül olarak kullanmaları gibi inançlarına müdahale edilmelidir.</a:t>
                      </a:r>
                    </a:p>
                    <a:p>
                      <a:pPr>
                        <a:lnSpc>
                          <a:spcPct val="107000"/>
                        </a:lnSpc>
                        <a:spcAft>
                          <a:spcPts val="800"/>
                        </a:spcAft>
                      </a:pPr>
                      <a:r>
                        <a:rPr lang="tr-TR" sz="1600" dirty="0">
                          <a:effectLst/>
                          <a:latin typeface="+mn-lt"/>
                          <a:ea typeface="Calibri" panose="020F0502020204030204" pitchFamily="34" charset="0"/>
                          <a:cs typeface="Times New Roman" panose="02020603050405020304" pitchFamily="18" charset="0"/>
                        </a:rPr>
                        <a:t>-Olumsuz düşüncelerin davranışlar üzerindeki etkisi ve bu düşünceleri değiştirmenin davranış değişikliğini nasıl destekleyebileceği anlatılmalıdır.</a:t>
                      </a:r>
                    </a:p>
                    <a:p>
                      <a:pPr>
                        <a:lnSpc>
                          <a:spcPct val="107000"/>
                        </a:lnSpc>
                        <a:spcAft>
                          <a:spcPts val="800"/>
                        </a:spcAft>
                      </a:pPr>
                      <a:r>
                        <a:rPr lang="tr-TR" sz="1600" dirty="0">
                          <a:effectLst/>
                          <a:latin typeface="+mn-lt"/>
                          <a:ea typeface="Calibri" panose="020F0502020204030204" pitchFamily="34" charset="0"/>
                          <a:cs typeface="Times New Roman" panose="02020603050405020304" pitchFamily="18" charset="0"/>
                        </a:rPr>
                        <a:t>-Ebeveynler diyet ve egzersizle ilgili olumsuz düşüncelerini belirlemeleri konusunda desteklenebilir. (örneğin, “Çocuğum benim hazırladığım sebzeleri asla yemeyecek”)</a:t>
                      </a:r>
                    </a:p>
                    <a:p>
                      <a:pPr>
                        <a:lnSpc>
                          <a:spcPct val="107000"/>
                        </a:lnSpc>
                        <a:spcAft>
                          <a:spcPts val="800"/>
                        </a:spcAft>
                      </a:pPr>
                      <a:r>
                        <a:rPr lang="tr-TR" sz="1600" dirty="0">
                          <a:effectLst/>
                          <a:latin typeface="+mn-lt"/>
                          <a:ea typeface="Calibri" panose="020F0502020204030204" pitchFamily="34" charset="0"/>
                          <a:cs typeface="Times New Roman" panose="02020603050405020304" pitchFamily="18" charset="0"/>
                        </a:rPr>
                        <a:t>-Ardından bu düşüncelere alternatif, daha yararlı düşünceler aşılanmalıdır.  Örneğin, “normalde yemediğimiz yeni sebzeleri tanıtmayı deneyebilirim veya sebzeleri çocuğumun en sevdiği yemekte saklayarak yedirebilirim” gibi. </a:t>
                      </a:r>
                    </a:p>
                    <a:p>
                      <a:pPr>
                        <a:lnSpc>
                          <a:spcPct val="107000"/>
                        </a:lnSpc>
                        <a:spcAft>
                          <a:spcPts val="800"/>
                        </a:spcAft>
                      </a:pPr>
                      <a:r>
                        <a:rPr lang="tr-TR" sz="1600" dirty="0">
                          <a:effectLst/>
                          <a:latin typeface="+mn-lt"/>
                          <a:ea typeface="Calibri" panose="020F0502020204030204" pitchFamily="34" charset="0"/>
                          <a:cs typeface="Times New Roman" panose="02020603050405020304" pitchFamily="18" charset="0"/>
                        </a:rPr>
                        <a:t>-Ebeveynlerin değişim hakkında gerçekçi beklentiler oluşturmalarına yardımcı olarak çocukların zorlu davranışları </a:t>
                      </a:r>
                      <a:r>
                        <a:rPr lang="tr-TR" sz="1600" dirty="0" err="1">
                          <a:effectLst/>
                          <a:latin typeface="+mn-lt"/>
                          <a:ea typeface="Calibri" panose="020F0502020204030204" pitchFamily="34" charset="0"/>
                          <a:cs typeface="Times New Roman" panose="02020603050405020304" pitchFamily="18" charset="0"/>
                        </a:rPr>
                        <a:t>değiştirelebilir</a:t>
                      </a:r>
                      <a:r>
                        <a:rPr lang="tr-TR" sz="1600" dirty="0">
                          <a:effectLst/>
                          <a:latin typeface="+mn-lt"/>
                          <a:ea typeface="Calibri" panose="020F0502020204030204" pitchFamily="34"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83</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15176302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7" y="441495"/>
            <a:ext cx="10873208" cy="792088"/>
          </a:xfrm>
        </p:spPr>
        <p:txBody>
          <a:bodyPr>
            <a:normAutofit/>
          </a:bodyPr>
          <a:lstStyle/>
          <a:p>
            <a:pPr algn="ctr"/>
            <a:r>
              <a:rPr lang="tr-TR" sz="2400" b="1" dirty="0"/>
              <a:t>Tablo 3. Çocukları Hedef Alan Önerilen Davranış Değiştirme Teknikleri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23049396"/>
              </p:ext>
            </p:extLst>
          </p:nvPr>
        </p:nvGraphicFramePr>
        <p:xfrm>
          <a:off x="659395" y="1397313"/>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805259">
                  <a:extLst>
                    <a:ext uri="{9D8B030D-6E8A-4147-A177-3AD203B41FA5}">
                      <a16:colId xmlns="" xmlns:a16="http://schemas.microsoft.com/office/drawing/2014/main" val="20002"/>
                    </a:ext>
                  </a:extLst>
                </a:gridCol>
                <a:gridCol w="6012668">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Davranış Karşılaştırması</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Davranışın gösterilmesi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Kişinin istekli olması veya taklit etmesi için doğrudan veya örneğin film, resimler aracılığıyla dolaylı olarak davranışın performansının gözlemlenebilir bir örneğinin sağlanması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-Çocukların çeşitli sebzeleri öğrenmeleri için pişirme tekniklerini gözlemlemelerine, pişirme becerilerini kullanma konusunda özgüven geliştirmelerine ve 5 duyunun tümünü kullanarak tariflerin hazırlanmasını deneyimlemelerine olanak sağlamak için beraber yemek pişirme aktiviteleri yapılabilir.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84</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47231688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1727" y="441495"/>
            <a:ext cx="10873208" cy="792088"/>
          </a:xfrm>
        </p:spPr>
        <p:txBody>
          <a:bodyPr>
            <a:normAutofit/>
          </a:bodyPr>
          <a:lstStyle/>
          <a:p>
            <a:pPr algn="ctr"/>
            <a:r>
              <a:rPr lang="tr-TR" sz="2400" b="1" dirty="0"/>
              <a:t>Tablo 3. Çocukları Hedef Alan Önerilen Davranış Değiştirme Teknikleri (Devam)</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664107361"/>
              </p:ext>
            </p:extLst>
          </p:nvPr>
        </p:nvGraphicFramePr>
        <p:xfrm>
          <a:off x="659395" y="1397313"/>
          <a:ext cx="10873209" cy="4774183"/>
        </p:xfrm>
        <a:graphic>
          <a:graphicData uri="http://schemas.openxmlformats.org/drawingml/2006/table">
            <a:tbl>
              <a:tblPr firstRow="1" firstCol="1" bandRow="1"/>
              <a:tblGrid>
                <a:gridCol w="1527641">
                  <a:extLst>
                    <a:ext uri="{9D8B030D-6E8A-4147-A177-3AD203B41FA5}">
                      <a16:colId xmlns="" xmlns:a16="http://schemas.microsoft.com/office/drawing/2014/main" val="20000"/>
                    </a:ext>
                  </a:extLst>
                </a:gridCol>
                <a:gridCol w="1527641">
                  <a:extLst>
                    <a:ext uri="{9D8B030D-6E8A-4147-A177-3AD203B41FA5}">
                      <a16:colId xmlns="" xmlns:a16="http://schemas.microsoft.com/office/drawing/2014/main" val="20001"/>
                    </a:ext>
                  </a:extLst>
                </a:gridCol>
                <a:gridCol w="1805259">
                  <a:extLst>
                    <a:ext uri="{9D8B030D-6E8A-4147-A177-3AD203B41FA5}">
                      <a16:colId xmlns="" xmlns:a16="http://schemas.microsoft.com/office/drawing/2014/main" val="20002"/>
                    </a:ext>
                  </a:extLst>
                </a:gridCol>
                <a:gridCol w="6012668">
                  <a:extLst>
                    <a:ext uri="{9D8B030D-6E8A-4147-A177-3AD203B41FA5}">
                      <a16:colId xmlns="" xmlns:a16="http://schemas.microsoft.com/office/drawing/2014/main" val="20003"/>
                    </a:ext>
                  </a:extLst>
                </a:gridCol>
              </a:tblGrid>
              <a:tr h="738060">
                <a:tc>
                  <a:txBody>
                    <a:bodyPr/>
                    <a:lstStyle/>
                    <a:p>
                      <a:pPr algn="ctr">
                        <a:lnSpc>
                          <a:spcPct val="107000"/>
                        </a:lnSpc>
                        <a:spcAft>
                          <a:spcPts val="0"/>
                        </a:spcAft>
                      </a:pPr>
                      <a:r>
                        <a:rPr lang="tr-TR" sz="1700" b="1" dirty="0">
                          <a:effectLst/>
                          <a:latin typeface="+mn-lt"/>
                          <a:ea typeface="Calibri"/>
                          <a:cs typeface="Times New Roman"/>
                        </a:rPr>
                        <a:t>Davranış Değişim Kategorisi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Davranış Değiştirme Tekniği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Tanım</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1700" b="1" dirty="0">
                          <a:effectLst/>
                          <a:latin typeface="+mn-lt"/>
                          <a:ea typeface="Calibri"/>
                          <a:cs typeface="Times New Roman"/>
                        </a:rPr>
                        <a:t>Uygulama Örnekleri</a:t>
                      </a:r>
                      <a:endParaRPr lang="tr-TR" sz="1700" dirty="0">
                        <a:effectLst/>
                        <a:latin typeface="+mn-lt"/>
                        <a:ea typeface="Calibri"/>
                        <a:cs typeface="Times New Roman"/>
                      </a:endParaRPr>
                    </a:p>
                  </a:txBody>
                  <a:tcPr marL="67982" marR="679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42460">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Ödül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Sosyal ödül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Davranışı gerçekleştirmede çaba veya ilerleme varsa sözel veya sözel olmayan ödül kullanılmalı</a:t>
                      </a:r>
                    </a:p>
                    <a:p>
                      <a:pPr>
                        <a:lnSpc>
                          <a:spcPct val="107000"/>
                        </a:lnSpc>
                        <a:spcAft>
                          <a:spcPts val="800"/>
                        </a:spcAft>
                      </a:pPr>
                      <a:r>
                        <a:rPr lang="tr-TR" sz="1700">
                          <a:effectLst/>
                          <a:latin typeface="+mn-lt"/>
                          <a:ea typeface="Calibri" panose="020F0502020204030204" pitchFamily="34" charset="0"/>
                          <a:cs typeface="Times New Roman" panose="02020603050405020304" pitchFamily="18" charset="0"/>
                        </a:rPr>
                        <a:t>(Olumlu pekiştirme)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-Çocuğun sağlıklı davranışlara yönelik olumlu adımları birlikte bir aile etkinliği yapılarak pekiştirilebilir. Puan çizelgeleri veya aile etkinlikleri gibi farklı ödül sistemleri kullanılabilir. </a:t>
                      </a:r>
                    </a:p>
                    <a:p>
                      <a:pPr>
                        <a:lnSpc>
                          <a:spcPct val="107000"/>
                        </a:lnSpc>
                        <a:spcAft>
                          <a:spcPts val="800"/>
                        </a:spcAft>
                      </a:pPr>
                      <a:r>
                        <a:rPr lang="tr-TR" sz="1700" dirty="0">
                          <a:effectLst/>
                          <a:latin typeface="+mn-lt"/>
                          <a:ea typeface="Calibri" panose="020F0502020204030204" pitchFamily="34" charset="0"/>
                          <a:cs typeface="Times New Roman" panose="02020603050405020304" pitchFamily="18" charset="0"/>
                        </a:rPr>
                        <a:t>-Sadece yiyecek ve içecekleri ödül olarak kullanmaktan kaçınılmalıdır. (örneğin, ödül olarak zararlı gıdalar verilmesi)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5" name="Slayt Numarası Yer Tutucusu 4">
            <a:extLst>
              <a:ext uri="{FF2B5EF4-FFF2-40B4-BE49-F238E27FC236}">
                <a16:creationId xmlns="" xmlns:a16="http://schemas.microsoft.com/office/drawing/2014/main" id="{44E0DCB8-9B94-405B-A0EB-D9794EC7295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srgbClr val="4472C4"/>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85</a:t>
            </a:fld>
            <a:endParaRPr kumimoji="0" lang="tr-TR" sz="1200" b="0" i="0" u="none" strike="noStrike" kern="1200" cap="none" spc="0" normalizeH="0" baseline="0" noProof="0">
              <a:ln>
                <a:noFill/>
              </a:ln>
              <a:solidFill>
                <a:srgbClr val="4472C4"/>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70851412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E95573BA-9A15-4F13-B2BB-C1168590AABB}"/>
              </a:ext>
            </a:extLst>
          </p:cNvPr>
          <p:cNvSpPr>
            <a:spLocks noGrp="1"/>
          </p:cNvSpPr>
          <p:nvPr>
            <p:ph type="title"/>
          </p:nvPr>
        </p:nvSpPr>
        <p:spPr>
          <a:xfrm>
            <a:off x="725658" y="2222061"/>
            <a:ext cx="10515600" cy="1325563"/>
          </a:xfrm>
        </p:spPr>
        <p:txBody>
          <a:bodyPr>
            <a:normAutofit/>
          </a:bodyPr>
          <a:lstStyle/>
          <a:p>
            <a:r>
              <a:rPr lang="tr-TR" sz="6000" b="1" dirty="0"/>
              <a:t>Dinlediğiniz için Teşekkürler…</a:t>
            </a:r>
          </a:p>
        </p:txBody>
      </p:sp>
      <p:sp>
        <p:nvSpPr>
          <p:cNvPr id="3" name="İçerik Yer Tutucusu 2">
            <a:extLst>
              <a:ext uri="{FF2B5EF4-FFF2-40B4-BE49-F238E27FC236}">
                <a16:creationId xmlns="" xmlns:a16="http://schemas.microsoft.com/office/drawing/2014/main" id="{3CD30830-178B-4133-B913-9811C2CF49C7}"/>
              </a:ext>
            </a:extLst>
          </p:cNvPr>
          <p:cNvSpPr>
            <a:spLocks noGrp="1"/>
          </p:cNvSpPr>
          <p:nvPr>
            <p:ph idx="1"/>
          </p:nvPr>
        </p:nvSpPr>
        <p:spPr/>
        <p:txBody>
          <a:bodyPr/>
          <a:lstStyle/>
          <a:p>
            <a:endParaRPr lang="tr-TR" dirty="0"/>
          </a:p>
          <a:p>
            <a:endParaRPr lang="tr-TR" dirty="0"/>
          </a:p>
          <a:p>
            <a:pPr>
              <a:buNone/>
            </a:pPr>
            <a:endParaRPr lang="tr-TR" dirty="0"/>
          </a:p>
        </p:txBody>
      </p:sp>
      <p:sp>
        <p:nvSpPr>
          <p:cNvPr id="4" name="3 Slayt Numarası Yer Tutucusu"/>
          <p:cNvSpPr>
            <a:spLocks noGrp="1"/>
          </p:cNvSpPr>
          <p:nvPr>
            <p:ph type="sldNum" sz="quarter" idx="12"/>
          </p:nvPr>
        </p:nvSpPr>
        <p:spPr/>
        <p:txBody>
          <a:bodyPr/>
          <a:lstStyle/>
          <a:p>
            <a:fld id="{F724BEC1-9A37-406E-936E-2E070718D182}" type="slidenum">
              <a:rPr lang="tr-TR" smtClean="0"/>
              <a:pPr/>
              <a:t>86</a:t>
            </a:fld>
            <a:endParaRPr lang="tr-TR"/>
          </a:p>
        </p:txBody>
      </p:sp>
    </p:spTree>
    <p:extLst>
      <p:ext uri="{BB962C8B-B14F-4D97-AF65-F5344CB8AC3E}">
        <p14:creationId xmlns:p14="http://schemas.microsoft.com/office/powerpoint/2010/main" val="23769476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a:xfrm>
            <a:off x="838200" y="365126"/>
            <a:ext cx="10515600" cy="943170"/>
          </a:xfrm>
        </p:spPr>
        <p:txBody>
          <a:bodyPr rtlCol="0">
            <a:normAutofit/>
          </a:bodyPr>
          <a:lstStyle/>
          <a:p>
            <a:r>
              <a:rPr lang="tr-TR" sz="3200" b="1" dirty="0">
                <a:latin typeface="Calibri" pitchFamily="34" charset="0"/>
                <a:ea typeface="Times New Roman" panose="02020603050405020304" pitchFamily="18" charset="0"/>
                <a:cs typeface="Times New Roman" panose="02020603050405020304" pitchFamily="18" charset="0"/>
              </a:rPr>
              <a:t>Kaynaklar</a:t>
            </a:r>
            <a:endParaRPr lang="tr-TR" sz="3200" b="1" dirty="0">
              <a:latin typeface="Calibri" pitchFamily="34" charset="0"/>
            </a:endParaRPr>
          </a:p>
        </p:txBody>
      </p:sp>
      <p:sp>
        <p:nvSpPr>
          <p:cNvPr id="6" name="İçerik Yer Tutucusu 5"/>
          <p:cNvSpPr>
            <a:spLocks noGrp="1"/>
          </p:cNvSpPr>
          <p:nvPr>
            <p:ph idx="1"/>
          </p:nvPr>
        </p:nvSpPr>
        <p:spPr>
          <a:xfrm>
            <a:off x="829994" y="1308295"/>
            <a:ext cx="10691445" cy="4863905"/>
          </a:xfrm>
        </p:spPr>
        <p:txBody>
          <a:bodyPr rtlCol="0">
            <a:noAutofit/>
          </a:bodyPr>
          <a:lstStyle/>
          <a:p>
            <a:pPr algn="just">
              <a:lnSpc>
                <a:spcPct val="150000"/>
              </a:lnSpc>
              <a:spcBef>
                <a:spcPts val="0"/>
              </a:spcBef>
            </a:pPr>
            <a:r>
              <a:rPr lang="tr-TR" sz="1200" dirty="0">
                <a:latin typeface="Calibri" pitchFamily="34" charset="0"/>
                <a:ea typeface="Calibri" panose="020F0502020204030204" pitchFamily="34" charset="0"/>
                <a:cs typeface="Times New Roman" panose="02020603050405020304" pitchFamily="18" charset="0"/>
                <a:hlinkClick r:id="rId3"/>
              </a:rPr>
              <a:t>https://hsgm.saglik.gov.tr/depo/birimler/saglikli-beslenme-hareketli-hayat-db/Yayinlar/brosurler/saglikli-beslenme-onerileri.pdf</a:t>
            </a:r>
            <a:endParaRPr lang="tr-TR" sz="1200" dirty="0">
              <a:latin typeface="Calibri"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tr-TR" sz="1200" dirty="0">
                <a:latin typeface="Calibri" pitchFamily="34" charset="0"/>
                <a:ea typeface="Calibri" panose="020F0502020204030204" pitchFamily="34" charset="0"/>
                <a:cs typeface="Times New Roman" panose="02020603050405020304" pitchFamily="18" charset="0"/>
                <a:hlinkClick r:id="rId4"/>
              </a:rPr>
              <a:t>https://hsgm.saglik.gov.tr/depo/birimler/saglikli-beslenme-hareketli-hayat-db/Turkiye_Beslenme_Rehberi_TUBER_18_04_2019.pdf</a:t>
            </a:r>
            <a:endParaRPr lang="tr-TR" sz="1200" dirty="0">
              <a:latin typeface="Calibri"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tr-TR" sz="1200" dirty="0" err="1">
                <a:latin typeface="Calibri" pitchFamily="34" charset="0"/>
              </a:rPr>
              <a:t>Eyinacar</a:t>
            </a:r>
            <a:r>
              <a:rPr lang="tr-TR" sz="1200" dirty="0">
                <a:latin typeface="Calibri" pitchFamily="34" charset="0"/>
              </a:rPr>
              <a:t> M. (2019) Sağlıklı Beslenme Alışkanlığı Kazandırılması Projesi Kapsamında İlkokul Öğrencilerinin Ebeveynlerine Verilen Beslenme Eğitiminin, Çocukların Beslenme Alışkanlıkları Üzerine Etkileri. </a:t>
            </a:r>
            <a:r>
              <a:rPr lang="tr-TR" sz="1200" dirty="0">
                <a:latin typeface="Calibri" pitchFamily="34" charset="0"/>
                <a:hlinkClick r:id="rId5"/>
              </a:rPr>
              <a:t>http://www.</a:t>
            </a:r>
            <a:r>
              <a:rPr lang="tr-TR" sz="1200" dirty="0" err="1">
                <a:latin typeface="Calibri" pitchFamily="34" charset="0"/>
                <a:hlinkClick r:id="rId5"/>
              </a:rPr>
              <a:t>openaccess</a:t>
            </a:r>
            <a:r>
              <a:rPr lang="tr-TR" sz="1200" dirty="0">
                <a:latin typeface="Calibri" pitchFamily="34" charset="0"/>
                <a:hlinkClick r:id="rId5"/>
              </a:rPr>
              <a:t>.</a:t>
            </a:r>
            <a:r>
              <a:rPr lang="tr-TR" sz="1200" dirty="0" err="1">
                <a:latin typeface="Calibri" pitchFamily="34" charset="0"/>
                <a:hlinkClick r:id="rId5"/>
              </a:rPr>
              <a:t>hacettepe</a:t>
            </a:r>
            <a:r>
              <a:rPr lang="tr-TR" sz="1200" dirty="0">
                <a:latin typeface="Calibri" pitchFamily="34" charset="0"/>
                <a:hlinkClick r:id="rId5"/>
              </a:rPr>
              <a:t>.edu.tr:8080/</a:t>
            </a:r>
            <a:r>
              <a:rPr lang="tr-TR" sz="1200" dirty="0" err="1">
                <a:latin typeface="Calibri" pitchFamily="34" charset="0"/>
                <a:hlinkClick r:id="rId5"/>
              </a:rPr>
              <a:t>xmlui</a:t>
            </a:r>
            <a:r>
              <a:rPr lang="tr-TR" sz="1200" dirty="0">
                <a:latin typeface="Calibri" pitchFamily="34" charset="0"/>
                <a:hlinkClick r:id="rId5"/>
              </a:rPr>
              <a:t>/</a:t>
            </a:r>
            <a:r>
              <a:rPr lang="tr-TR" sz="1200" dirty="0" err="1">
                <a:latin typeface="Calibri" pitchFamily="34" charset="0"/>
                <a:hlinkClick r:id="rId5"/>
              </a:rPr>
              <a:t>handle</a:t>
            </a:r>
            <a:r>
              <a:rPr lang="tr-TR" sz="1200" dirty="0">
                <a:latin typeface="Calibri" pitchFamily="34" charset="0"/>
                <a:hlinkClick r:id="rId5"/>
              </a:rPr>
              <a:t>/11655/9017</a:t>
            </a:r>
            <a:r>
              <a:rPr lang="tr-TR" sz="1200" dirty="0">
                <a:latin typeface="Calibri" pitchFamily="34" charset="0"/>
              </a:rPr>
              <a:t>.</a:t>
            </a:r>
          </a:p>
          <a:p>
            <a:r>
              <a:rPr lang="tr-TR" sz="1200" dirty="0" err="1">
                <a:latin typeface="Calibri" pitchFamily="34" charset="0"/>
              </a:rPr>
              <a:t>Özkal</a:t>
            </a:r>
            <a:r>
              <a:rPr lang="tr-TR" sz="1200" dirty="0">
                <a:latin typeface="Calibri" pitchFamily="34" charset="0"/>
              </a:rPr>
              <a:t> N,  Okulöncesinden Liseye Öğretim Programlarında Temizlik ve Hijyen: Türkiye Örneği Buca Eğitim Fakültesi Dergisi, 2020, Sayı 50, s. 191-206 	</a:t>
            </a:r>
            <a:endParaRPr lang="tr-TR" sz="1200" dirty="0">
              <a:latin typeface="Calibri"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tr-TR" sz="1200" dirty="0">
                <a:latin typeface="Calibri" pitchFamily="34" charset="0"/>
                <a:ea typeface="Calibri" panose="020F0502020204030204" pitchFamily="34" charset="0"/>
                <a:cs typeface="Times New Roman" panose="02020603050405020304" pitchFamily="18" charset="0"/>
                <a:hlinkClick r:id="rId6"/>
              </a:rPr>
              <a:t>https://hsgm.saglik.gov.tr/tr/beslenme/ergenlik-doneminde-beslenme.html</a:t>
            </a:r>
            <a:endParaRPr lang="tr-TR" sz="1200" dirty="0">
              <a:latin typeface="Calibri"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tr-TR" sz="1200" dirty="0">
                <a:latin typeface="Calibri" pitchFamily="34" charset="0"/>
                <a:ea typeface="Calibri" panose="020F0502020204030204" pitchFamily="34" charset="0"/>
                <a:cs typeface="Times New Roman" panose="02020603050405020304" pitchFamily="18" charset="0"/>
                <a:hlinkClick r:id="rId7"/>
              </a:rPr>
              <a:t>https://hsgm.saglik.gov.tr/tr/beslenme/temel-besin-gruplari.html</a:t>
            </a:r>
            <a:endParaRPr lang="tr-TR" sz="1200" dirty="0">
              <a:latin typeface="Calibri"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tr-TR" sz="1200" dirty="0">
                <a:latin typeface="Calibri" pitchFamily="34" charset="0"/>
              </a:rPr>
              <a:t>Pekcan, A.G., </a:t>
            </a:r>
            <a:r>
              <a:rPr lang="tr-TR" sz="1200" dirty="0" err="1">
                <a:latin typeface="Calibri" pitchFamily="34" charset="0"/>
              </a:rPr>
              <a:t>Şanlıer</a:t>
            </a:r>
            <a:r>
              <a:rPr lang="tr-TR" sz="1200" dirty="0">
                <a:latin typeface="Calibri" pitchFamily="34" charset="0"/>
              </a:rPr>
              <a:t>, N., Baş, M. (2015). </a:t>
            </a:r>
            <a:r>
              <a:rPr lang="tr-TR" sz="1200" i="1" dirty="0">
                <a:latin typeface="Calibri" pitchFamily="34" charset="0"/>
              </a:rPr>
              <a:t>Türkiye beslenme rehberi. Ankara: Kayhan Ajans.</a:t>
            </a:r>
          </a:p>
          <a:p>
            <a:pPr algn="just">
              <a:lnSpc>
                <a:spcPct val="150000"/>
              </a:lnSpc>
              <a:spcBef>
                <a:spcPts val="0"/>
              </a:spcBef>
            </a:pPr>
            <a:r>
              <a:rPr lang="tr-TR" sz="1200" dirty="0">
                <a:latin typeface="Calibri" pitchFamily="34" charset="0"/>
              </a:rPr>
              <a:t>Koyuncu Şahin, M., Esen Çoban, A., Güney Karaman, N. (2018). Okul öncesi öğretmenlerinin medyanın çocukların beslenme alışkanlıkları ve bozuklukları üzerindeki etkisine yönelik bakış açıları. </a:t>
            </a:r>
            <a:r>
              <a:rPr lang="tr-TR" sz="1200" i="1" dirty="0">
                <a:latin typeface="Calibri" pitchFamily="34" charset="0"/>
              </a:rPr>
              <a:t>İlköğretim Online, 17(1), 125-142.</a:t>
            </a:r>
          </a:p>
          <a:p>
            <a:pPr algn="just">
              <a:lnSpc>
                <a:spcPct val="150000"/>
              </a:lnSpc>
              <a:spcBef>
                <a:spcPts val="0"/>
              </a:spcBef>
            </a:pPr>
            <a:r>
              <a:rPr lang="tr-TR" sz="1200" dirty="0">
                <a:latin typeface="Calibri" pitchFamily="34" charset="0"/>
              </a:rPr>
              <a:t>Arlı, M., </a:t>
            </a:r>
            <a:r>
              <a:rPr lang="tr-TR" sz="1200" dirty="0" err="1">
                <a:latin typeface="Calibri" pitchFamily="34" charset="0"/>
              </a:rPr>
              <a:t>Şanlıer</a:t>
            </a:r>
            <a:r>
              <a:rPr lang="tr-TR" sz="1200" dirty="0">
                <a:latin typeface="Calibri" pitchFamily="34" charset="0"/>
              </a:rPr>
              <a:t>, N., </a:t>
            </a:r>
            <a:r>
              <a:rPr lang="tr-TR" sz="1200" dirty="0" err="1">
                <a:latin typeface="Calibri" pitchFamily="34" charset="0"/>
              </a:rPr>
              <a:t>Küçükkömürler</a:t>
            </a:r>
            <a:r>
              <a:rPr lang="tr-TR" sz="1200" dirty="0">
                <a:latin typeface="Calibri" pitchFamily="34" charset="0"/>
              </a:rPr>
              <a:t>, S., Yaman, M. (2020). </a:t>
            </a:r>
            <a:r>
              <a:rPr lang="tr-TR" sz="1200" i="1" dirty="0">
                <a:latin typeface="Calibri" pitchFamily="34" charset="0"/>
              </a:rPr>
              <a:t>Anne ve çocuk beslenmesi (Dokuzuncu baskı). Ankara: </a:t>
            </a:r>
            <a:r>
              <a:rPr lang="tr-TR" sz="1200" i="1" dirty="0" err="1">
                <a:latin typeface="Calibri" pitchFamily="34" charset="0"/>
              </a:rPr>
              <a:t>Pegem</a:t>
            </a:r>
            <a:r>
              <a:rPr lang="tr-TR" sz="1200" i="1" dirty="0">
                <a:latin typeface="Calibri" pitchFamily="34" charset="0"/>
              </a:rPr>
              <a:t> Akademi.</a:t>
            </a:r>
          </a:p>
          <a:p>
            <a:pPr algn="just">
              <a:lnSpc>
                <a:spcPct val="150000"/>
              </a:lnSpc>
              <a:spcBef>
                <a:spcPts val="0"/>
              </a:spcBef>
            </a:pPr>
            <a:r>
              <a:rPr lang="tr-TR" sz="1200" dirty="0">
                <a:latin typeface="Calibri" pitchFamily="34" charset="0"/>
              </a:rPr>
              <a:t>Erkan, T. (2011). Ergenlerde beslenme . Türk Pediatri Arşivi , 46 (11) , 49-53 .</a:t>
            </a:r>
          </a:p>
          <a:p>
            <a:r>
              <a:rPr lang="tr-TR" sz="1200" dirty="0"/>
              <a:t>WHO. </a:t>
            </a:r>
            <a:r>
              <a:rPr lang="tr-TR" sz="1200" dirty="0" err="1"/>
              <a:t>Obesity</a:t>
            </a:r>
            <a:r>
              <a:rPr lang="tr-TR" sz="1200" dirty="0"/>
              <a:t> and </a:t>
            </a:r>
            <a:r>
              <a:rPr lang="tr-TR" sz="1200" dirty="0" err="1"/>
              <a:t>overweight</a:t>
            </a:r>
            <a:r>
              <a:rPr lang="tr-TR" sz="1200" dirty="0"/>
              <a:t>. 2020. https://www.who.int/en/news-room/fact-sheets/detail/obesity-and-overweight.</a:t>
            </a:r>
          </a:p>
          <a:p>
            <a:r>
              <a:rPr lang="tr-TR" sz="1200" dirty="0" err="1"/>
              <a:t>Özilbey</a:t>
            </a:r>
            <a:r>
              <a:rPr lang="tr-TR" sz="1200" dirty="0"/>
              <a:t> P, </a:t>
            </a:r>
            <a:r>
              <a:rPr lang="tr-TR" sz="1200" dirty="0" err="1"/>
              <a:t>Ergör</a:t>
            </a:r>
            <a:r>
              <a:rPr lang="tr-TR" sz="1200" dirty="0"/>
              <a:t> G. İzmir İli Güzelbahçe İlçesi’nde ilköğretim öğrencilerinde </a:t>
            </a:r>
            <a:r>
              <a:rPr lang="tr-TR" sz="1200" dirty="0" err="1"/>
              <a:t>obezite</a:t>
            </a:r>
            <a:r>
              <a:rPr lang="tr-TR" sz="1200" dirty="0"/>
              <a:t> </a:t>
            </a:r>
            <a:r>
              <a:rPr lang="tr-TR" sz="1200" dirty="0" err="1"/>
              <a:t>prevalansı</a:t>
            </a:r>
            <a:r>
              <a:rPr lang="tr-TR" sz="1200" dirty="0"/>
              <a:t> ve beslenme alışkanlıklarının belirlenmesi. Türkiye Halk Sağlığı </a:t>
            </a:r>
            <a:r>
              <a:rPr lang="tr-TR" sz="1200" dirty="0" err="1"/>
              <a:t>Derg</a:t>
            </a:r>
            <a:r>
              <a:rPr lang="tr-TR" sz="1200" dirty="0"/>
              <a:t> 2015; 13: 30.</a:t>
            </a:r>
          </a:p>
          <a:p>
            <a:r>
              <a:rPr lang="tr-TR" sz="1200" dirty="0"/>
              <a:t> Yılmaz M, </a:t>
            </a:r>
            <a:r>
              <a:rPr lang="tr-TR" sz="1200" dirty="0" err="1"/>
              <a:t>Ağartıoğlu</a:t>
            </a:r>
            <a:r>
              <a:rPr lang="tr-TR" sz="1200" dirty="0"/>
              <a:t> Kundakçı G, Dereli F, </a:t>
            </a:r>
            <a:r>
              <a:rPr lang="tr-TR" sz="1200" dirty="0" err="1"/>
              <a:t>Ozguven</a:t>
            </a:r>
            <a:r>
              <a:rPr lang="tr-TR" sz="1200" dirty="0"/>
              <a:t> </a:t>
            </a:r>
            <a:r>
              <a:rPr lang="tr-TR" sz="1200" dirty="0" err="1"/>
              <a:t>Oztornacı</a:t>
            </a:r>
            <a:r>
              <a:rPr lang="tr-TR" sz="1200" dirty="0"/>
              <a:t> B, </a:t>
            </a:r>
            <a:r>
              <a:rPr lang="tr-TR" sz="1200" dirty="0" err="1"/>
              <a:t>Egelioğlu</a:t>
            </a:r>
            <a:r>
              <a:rPr lang="tr-TR" sz="1200" dirty="0"/>
              <a:t> </a:t>
            </a:r>
            <a:r>
              <a:rPr lang="tr-TR" sz="1200" dirty="0" err="1"/>
              <a:t>Cetişli</a:t>
            </a:r>
            <a:r>
              <a:rPr lang="tr-TR" sz="1200" dirty="0"/>
              <a:t> İzmir Katip Çelebi Üniversitesi N. İlköğretim Öğrencilerinde Yaş ve Cinsiyete Göre </a:t>
            </a:r>
            <a:r>
              <a:rPr lang="tr-TR" sz="1200" dirty="0" err="1"/>
              <a:t>Obezite</a:t>
            </a:r>
            <a:r>
              <a:rPr lang="tr-TR" sz="1200" dirty="0"/>
              <a:t> ve İlişkili Özellikler </a:t>
            </a:r>
            <a:r>
              <a:rPr lang="tr-TR" sz="1200" dirty="0" err="1"/>
              <a:t>Obezite</a:t>
            </a:r>
            <a:r>
              <a:rPr lang="tr-TR" sz="1200" dirty="0"/>
              <a:t> ve İlişkili Faktörler. Güncel Pediatr 2019; 17: 127–40.</a:t>
            </a:r>
          </a:p>
          <a:p>
            <a:pPr algn="just">
              <a:lnSpc>
                <a:spcPct val="150000"/>
              </a:lnSpc>
              <a:spcBef>
                <a:spcPts val="0"/>
              </a:spcBef>
            </a:pPr>
            <a:endParaRPr lang="tr-TR" sz="1200" dirty="0">
              <a:latin typeface="Calibri" pitchFamily="34" charset="0"/>
              <a:ea typeface="Calibri" panose="020F0502020204030204" pitchFamily="34" charset="0"/>
              <a:cs typeface="Times New Roman" panose="02020603050405020304" pitchFamily="18" charset="0"/>
            </a:endParaRPr>
          </a:p>
          <a:p>
            <a:pPr algn="just">
              <a:lnSpc>
                <a:spcPct val="150000"/>
              </a:lnSpc>
              <a:spcBef>
                <a:spcPts val="0"/>
              </a:spcBef>
            </a:pPr>
            <a:endParaRPr lang="tr-TR" sz="1200" dirty="0">
              <a:latin typeface="Calibri" pitchFamily="34" charset="0"/>
              <a:ea typeface="Calibri" panose="020F0502020204030204" pitchFamily="34" charset="0"/>
              <a:cs typeface="Times New Roman" panose="02020603050405020304" pitchFamily="18" charset="0"/>
            </a:endParaRPr>
          </a:p>
        </p:txBody>
      </p:sp>
      <p:sp>
        <p:nvSpPr>
          <p:cNvPr id="2" name="Slayt Numarası Yer Tutucusu 1"/>
          <p:cNvSpPr>
            <a:spLocks noGrp="1"/>
          </p:cNvSpPr>
          <p:nvPr>
            <p:ph type="sldNum" sz="quarter" idx="12"/>
          </p:nvPr>
        </p:nvSpPr>
        <p:spPr/>
        <p:txBody>
          <a:bodyPr/>
          <a:lstStyle/>
          <a:p>
            <a:pPr rtl="0"/>
            <a:fld id="{34C99D79-8A4B-4031-B1E0-AF26F8EDF2BC}" type="slidenum">
              <a:rPr lang="tr-TR" noProof="0" smtClean="0"/>
              <a:pPr rtl="0"/>
              <a:t>87</a:t>
            </a:fld>
            <a:endParaRPr lang="tr-TR" noProof="0" dirty="0"/>
          </a:p>
        </p:txBody>
      </p:sp>
    </p:spTree>
    <p:extLst>
      <p:ext uri="{BB962C8B-B14F-4D97-AF65-F5344CB8AC3E}">
        <p14:creationId xmlns:p14="http://schemas.microsoft.com/office/powerpoint/2010/main" val="242164697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025BE76-A934-441F-ABE3-82CC81DEA107}"/>
              </a:ext>
            </a:extLst>
          </p:cNvPr>
          <p:cNvSpPr>
            <a:spLocks noGrp="1"/>
          </p:cNvSpPr>
          <p:nvPr>
            <p:ph type="title"/>
          </p:nvPr>
        </p:nvSpPr>
        <p:spPr>
          <a:xfrm>
            <a:off x="838200" y="365126"/>
            <a:ext cx="10515600" cy="466148"/>
          </a:xfrm>
        </p:spPr>
        <p:txBody>
          <a:bodyPr>
            <a:noAutofit/>
          </a:bodyPr>
          <a:lstStyle/>
          <a:p>
            <a:r>
              <a:rPr lang="tr-TR" sz="3200" b="1" dirty="0">
                <a:latin typeface="+mn-lt"/>
              </a:rPr>
              <a:t>Kaynaklar</a:t>
            </a:r>
          </a:p>
        </p:txBody>
      </p:sp>
      <p:sp>
        <p:nvSpPr>
          <p:cNvPr id="3" name="İçerik Yer Tutucusu 2">
            <a:extLst>
              <a:ext uri="{FF2B5EF4-FFF2-40B4-BE49-F238E27FC236}">
                <a16:creationId xmlns="" xmlns:a16="http://schemas.microsoft.com/office/drawing/2014/main" id="{BA62EF4F-9562-4DA5-A5B3-5757BCE4F824}"/>
              </a:ext>
            </a:extLst>
          </p:cNvPr>
          <p:cNvSpPr>
            <a:spLocks noGrp="1"/>
          </p:cNvSpPr>
          <p:nvPr>
            <p:ph idx="1"/>
          </p:nvPr>
        </p:nvSpPr>
        <p:spPr>
          <a:xfrm>
            <a:off x="402848" y="1080654"/>
            <a:ext cx="11596255" cy="5777346"/>
          </a:xfrm>
        </p:spPr>
        <p:txBody>
          <a:bodyPr>
            <a:normAutofit fontScale="77500" lnSpcReduction="20000"/>
          </a:bodyPr>
          <a:lstStyle/>
          <a:p>
            <a:pPr algn="just">
              <a:lnSpc>
                <a:spcPct val="150000"/>
              </a:lnSpc>
              <a:spcBef>
                <a:spcPts val="0"/>
              </a:spcBef>
            </a:pPr>
            <a:r>
              <a:rPr lang="tr-TR" sz="1600" dirty="0">
                <a:latin typeface="Calibri" pitchFamily="34" charset="0"/>
                <a:ea typeface="Calibri" panose="020F0502020204030204" pitchFamily="34" charset="0"/>
                <a:cs typeface="Times New Roman" panose="02020603050405020304" pitchFamily="18" charset="0"/>
                <a:hlinkClick r:id="rId2"/>
              </a:rPr>
              <a:t>https://www.yildizlavas.com/data/brosur/Besinler_Ogeleri.pdf</a:t>
            </a:r>
            <a:endParaRPr lang="tr-TR" sz="1600" dirty="0">
              <a:latin typeface="Calibri"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tr-TR" sz="1600" dirty="0">
                <a:latin typeface="Calibri" pitchFamily="34" charset="0"/>
                <a:ea typeface="Calibri" panose="020F0502020204030204" pitchFamily="34" charset="0"/>
                <a:cs typeface="Times New Roman" panose="02020603050405020304" pitchFamily="18" charset="0"/>
                <a:hlinkClick r:id="rId3"/>
              </a:rPr>
              <a:t>https://sggm.saglik.gov.tr/Eklenti/31326/0/beslenmebaskitemmuzyenilogocnvrtpdf.pdf</a:t>
            </a:r>
            <a:endParaRPr lang="tr-TR" sz="1600" dirty="0">
              <a:latin typeface="Calibri"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tr-TR" sz="1600" dirty="0">
                <a:latin typeface="Calibri" pitchFamily="34" charset="0"/>
                <a:ea typeface="Calibri" panose="020F0502020204030204" pitchFamily="34" charset="0"/>
                <a:cs typeface="Times New Roman" panose="02020603050405020304" pitchFamily="18" charset="0"/>
                <a:hlinkClick r:id="rId4"/>
              </a:rPr>
              <a:t>http://www.istanbulsaglik.gov.tr/w/sb/egt/pdf/beslenme_veli.pdf</a:t>
            </a:r>
            <a:endParaRPr lang="tr-TR" sz="1600" dirty="0">
              <a:latin typeface="Calibri" pitchFamily="34" charset="0"/>
              <a:ea typeface="Calibri" panose="020F0502020204030204" pitchFamily="34" charset="0"/>
              <a:cs typeface="Times New Roman" panose="02020603050405020304" pitchFamily="18" charset="0"/>
            </a:endParaRPr>
          </a:p>
          <a:p>
            <a:pPr algn="just">
              <a:lnSpc>
                <a:spcPct val="150000"/>
              </a:lnSpc>
              <a:spcBef>
                <a:spcPts val="0"/>
              </a:spcBef>
            </a:pPr>
            <a:r>
              <a:rPr lang="tr-TR" sz="1600" dirty="0">
                <a:latin typeface="Calibri" pitchFamily="34" charset="0"/>
                <a:ea typeface="Calibri" panose="020F0502020204030204" pitchFamily="34" charset="0"/>
                <a:cs typeface="Times New Roman" panose="02020603050405020304" pitchFamily="18" charset="0"/>
                <a:hlinkClick r:id="rId5"/>
              </a:rPr>
              <a:t>https://hsgm.saglik.gov.tr/depo/birimler/saglikli-beslenme-hareketli-hayat-db/okul-sagligi/Okul_Beslenme_ve_Fiziksel_Aktivite_Egitim_Materyalleri/Lise_Beslenme_Sunumu.pptx</a:t>
            </a:r>
            <a:endParaRPr lang="tr-TR" sz="1600" dirty="0">
              <a:latin typeface="Calibri" pitchFamily="34" charset="0"/>
              <a:ea typeface="Calibri" panose="020F0502020204030204" pitchFamily="34" charset="0"/>
              <a:cs typeface="Times New Roman" panose="02020603050405020304" pitchFamily="18" charset="0"/>
            </a:endParaRPr>
          </a:p>
          <a:p>
            <a:r>
              <a:rPr lang="en-US" sz="1500" dirty="0"/>
              <a:t>Cagle CS. School Aged Child. In Edelman. </a:t>
            </a:r>
            <a:r>
              <a:rPr lang="en-US" sz="1500" dirty="0" err="1"/>
              <a:t>Mandle</a:t>
            </a:r>
            <a:r>
              <a:rPr lang="en-US" sz="1500" dirty="0"/>
              <a:t> CL. (Eds.) Health promotion: throughout the life Span. 7th Ed., </a:t>
            </a:r>
            <a:r>
              <a:rPr lang="en-US" sz="1500" dirty="0" err="1"/>
              <a:t>St.Louis</a:t>
            </a:r>
            <a:r>
              <a:rPr lang="en-US" sz="1500" dirty="0"/>
              <a:t>: Mosby, 2010;578</a:t>
            </a:r>
            <a:endParaRPr lang="tr-TR" sz="1500" dirty="0"/>
          </a:p>
          <a:p>
            <a:r>
              <a:rPr lang="tr-TR" sz="1500" dirty="0">
                <a:solidFill>
                  <a:srgbClr val="000000"/>
                </a:solidFill>
              </a:rPr>
              <a:t>Sağlık Bakanlığı, Temel Sağlık Hizmetleri Genel Müdürlüğü, Türkiye’de Okul Çağı Çocuklarında (6-10 Yaş Grubu) Büyümenin </a:t>
            </a:r>
            <a:r>
              <a:rPr lang="tr-TR" sz="1500" dirty="0" err="1">
                <a:solidFill>
                  <a:srgbClr val="000000"/>
                </a:solidFill>
              </a:rPr>
              <a:t>Izlenmesi</a:t>
            </a:r>
            <a:r>
              <a:rPr lang="tr-TR" sz="1500" dirty="0">
                <a:solidFill>
                  <a:srgbClr val="000000"/>
                </a:solidFill>
              </a:rPr>
              <a:t> (TOÇBİ) Projesi Araştırma </a:t>
            </a:r>
            <a:r>
              <a:rPr lang="tr-TR" sz="1500" dirty="0" err="1">
                <a:solidFill>
                  <a:srgbClr val="000000"/>
                </a:solidFill>
              </a:rPr>
              <a:t>Raporu.Hacettepe</a:t>
            </a:r>
            <a:r>
              <a:rPr lang="tr-TR" sz="1500" dirty="0">
                <a:solidFill>
                  <a:srgbClr val="000000"/>
                </a:solidFill>
              </a:rPr>
              <a:t> Üniversitesi Sağlık Bilimleri Fakültesi Beslenme ve Diyetetik Bölümü, Milli Eğitim Bakanlığı, Sağlık Bakanlığı Yayın No: 834</a:t>
            </a:r>
          </a:p>
          <a:p>
            <a:r>
              <a:rPr lang="tr-TR" sz="1500" dirty="0"/>
              <a:t>Koçoğlu D, Tokur Kesgin M, Kulakçı H. İlköğretim 2. kademe öğrencilerinin uyku alışkanlıkları ve uyku sorunlarının bazı okul fonksiyonlarına etkisi. Sağlık Bilimleri Fakültesi Hemşirelik Dergisi 2010:24-32.</a:t>
            </a:r>
            <a:endParaRPr lang="tr-TR" sz="1500" dirty="0">
              <a:solidFill>
                <a:srgbClr val="000000"/>
              </a:solidFill>
            </a:endParaRPr>
          </a:p>
          <a:p>
            <a:r>
              <a:rPr lang="tr-TR" sz="1500" dirty="0"/>
              <a:t>Öztürk A., Sezer TA., Tezel A. İlkokul Öğrencilerinin Uyku ve Televizyon İzleme Alışkanlıklarının Değerlendirilmesi. </a:t>
            </a:r>
            <a:r>
              <a:rPr lang="en-US" sz="1500" dirty="0"/>
              <a:t>Journal of Turkish Sleep Medicine 2018;5:73-80</a:t>
            </a:r>
            <a:endParaRPr lang="tr-TR" sz="1500" dirty="0"/>
          </a:p>
          <a:p>
            <a:r>
              <a:rPr lang="tr-TR" sz="1500" dirty="0"/>
              <a:t>Yıldırım Sarı H. Çocuklarda Uyku. Ege Üniversitesi Hemşirelik Fakültesi Dergisi 28 (1) : 81-90, 2012</a:t>
            </a:r>
            <a:endParaRPr lang="tr-TR" sz="1500" dirty="0">
              <a:solidFill>
                <a:srgbClr val="3E3D40"/>
              </a:solidFill>
              <a:ea typeface="Times New Roman" panose="02020603050405020304" pitchFamily="18" charset="0"/>
              <a:cs typeface="Times New Roman" panose="02020603050405020304" pitchFamily="18" charset="0"/>
            </a:endParaRPr>
          </a:p>
          <a:p>
            <a:r>
              <a:rPr lang="tr-TR" sz="1500" dirty="0">
                <a:solidFill>
                  <a:srgbClr val="3E3D40"/>
                </a:solidFill>
                <a:ea typeface="Times New Roman" panose="02020603050405020304" pitchFamily="18" charset="0"/>
                <a:cs typeface="Times New Roman" panose="02020603050405020304" pitchFamily="18" charset="0"/>
              </a:rPr>
              <a:t>WHO. </a:t>
            </a:r>
            <a:r>
              <a:rPr lang="en-US" sz="1500" i="0" dirty="0">
                <a:solidFill>
                  <a:srgbClr val="3C4245"/>
                </a:solidFill>
                <a:effectLst/>
              </a:rPr>
              <a:t>WHO guidelines on physical activity and sedentary </a:t>
            </a:r>
            <a:r>
              <a:rPr lang="en-US" sz="1500" i="0" dirty="0" err="1">
                <a:solidFill>
                  <a:srgbClr val="3C4245"/>
                </a:solidFill>
                <a:effectLst/>
              </a:rPr>
              <a:t>behaviour</a:t>
            </a:r>
            <a:r>
              <a:rPr lang="tr-TR" sz="1500" i="0" dirty="0">
                <a:solidFill>
                  <a:srgbClr val="3C4245"/>
                </a:solidFill>
                <a:effectLst/>
              </a:rPr>
              <a:t>. Erişim tarihi: 20.03.2022. </a:t>
            </a:r>
            <a:r>
              <a:rPr lang="tr-TR" sz="1500" i="0" dirty="0">
                <a:solidFill>
                  <a:srgbClr val="3C4245"/>
                </a:solidFill>
                <a:effectLst/>
                <a:hlinkClick r:id="rId6"/>
              </a:rPr>
              <a:t>https://www.who.int/publications/i/item/9789240015128</a:t>
            </a:r>
            <a:endParaRPr lang="tr-TR" sz="1500" i="0" dirty="0">
              <a:solidFill>
                <a:srgbClr val="3C4245"/>
              </a:solidFill>
              <a:effectLst/>
            </a:endParaRPr>
          </a:p>
          <a:p>
            <a:r>
              <a:rPr lang="tr-TR" sz="1500" dirty="0">
                <a:solidFill>
                  <a:srgbClr val="3E3D40"/>
                </a:solidFill>
                <a:ea typeface="Times New Roman" panose="02020603050405020304" pitchFamily="18" charset="0"/>
                <a:cs typeface="Times New Roman" panose="02020603050405020304" pitchFamily="18" charset="0"/>
              </a:rPr>
              <a:t>Sağlık Bakanlığı. Türkiye Fiziksel Aktivite Rehberi. Erişim tarihi: 20.03.2022 https://hsgm.saglik.gov.tr/depo/birimler/saglikli-beslenme-hareketli-hayat-db/Fiziksel_Aktivite_Rehberi/Turkiye_Fiziksel_Aktivite_Rehberi.pdf</a:t>
            </a:r>
          </a:p>
          <a:p>
            <a:pPr>
              <a:lnSpc>
                <a:spcPts val="2100"/>
              </a:lnSpc>
              <a:spcAft>
                <a:spcPts val="0"/>
              </a:spcAft>
            </a:pPr>
            <a:r>
              <a:rPr lang="tr-TR" sz="1500" dirty="0" err="1">
                <a:solidFill>
                  <a:srgbClr val="3E3D40"/>
                </a:solidFill>
                <a:ea typeface="Times New Roman" panose="02020603050405020304" pitchFamily="18" charset="0"/>
                <a:cs typeface="Times New Roman" panose="02020603050405020304" pitchFamily="18" charset="0"/>
              </a:rPr>
              <a:t>Martín-Matillas</a:t>
            </a:r>
            <a:r>
              <a:rPr lang="tr-TR" sz="1500" dirty="0">
                <a:solidFill>
                  <a:srgbClr val="3E3D40"/>
                </a:solidFill>
                <a:ea typeface="Times New Roman" panose="02020603050405020304" pitchFamily="18" charset="0"/>
                <a:cs typeface="Times New Roman" panose="02020603050405020304" pitchFamily="18" charset="0"/>
              </a:rPr>
              <a:t>, M., Ortega, F. B., </a:t>
            </a:r>
            <a:r>
              <a:rPr lang="tr-TR" sz="1500" dirty="0" err="1">
                <a:solidFill>
                  <a:srgbClr val="3E3D40"/>
                </a:solidFill>
                <a:ea typeface="Times New Roman" panose="02020603050405020304" pitchFamily="18" charset="0"/>
                <a:cs typeface="Times New Roman" panose="02020603050405020304" pitchFamily="18" charset="0"/>
              </a:rPr>
              <a:t>Chillon</a:t>
            </a:r>
            <a:r>
              <a:rPr lang="tr-TR" sz="1500" dirty="0">
                <a:solidFill>
                  <a:srgbClr val="3E3D40"/>
                </a:solidFill>
                <a:ea typeface="Times New Roman" panose="02020603050405020304" pitchFamily="18" charset="0"/>
                <a:cs typeface="Times New Roman" panose="02020603050405020304" pitchFamily="18" charset="0"/>
              </a:rPr>
              <a:t>, P., </a:t>
            </a:r>
            <a:r>
              <a:rPr lang="tr-TR" sz="1500" dirty="0" err="1">
                <a:solidFill>
                  <a:srgbClr val="3E3D40"/>
                </a:solidFill>
                <a:ea typeface="Times New Roman" panose="02020603050405020304" pitchFamily="18" charset="0"/>
                <a:cs typeface="Times New Roman" panose="02020603050405020304" pitchFamily="18" charset="0"/>
              </a:rPr>
              <a:t>Pérez</a:t>
            </a:r>
            <a:r>
              <a:rPr lang="tr-TR" sz="1500" dirty="0">
                <a:solidFill>
                  <a:srgbClr val="3E3D40"/>
                </a:solidFill>
                <a:ea typeface="Times New Roman" panose="02020603050405020304" pitchFamily="18" charset="0"/>
                <a:cs typeface="Times New Roman" panose="02020603050405020304" pitchFamily="18" charset="0"/>
              </a:rPr>
              <a:t> Isaac, J., </a:t>
            </a:r>
            <a:r>
              <a:rPr lang="tr-TR" sz="1500" dirty="0" err="1">
                <a:solidFill>
                  <a:srgbClr val="3E3D40"/>
                </a:solidFill>
                <a:ea typeface="Times New Roman" panose="02020603050405020304" pitchFamily="18" charset="0"/>
                <a:cs typeface="Times New Roman" panose="02020603050405020304" pitchFamily="18" charset="0"/>
              </a:rPr>
              <a:t>Ruiz</a:t>
            </a:r>
            <a:r>
              <a:rPr lang="tr-TR" sz="1500" dirty="0">
                <a:solidFill>
                  <a:srgbClr val="3E3D40"/>
                </a:solidFill>
                <a:ea typeface="Times New Roman" panose="02020603050405020304" pitchFamily="18" charset="0"/>
                <a:cs typeface="Times New Roman" panose="02020603050405020304" pitchFamily="18" charset="0"/>
              </a:rPr>
              <a:t>, J. R., </a:t>
            </a:r>
            <a:r>
              <a:rPr lang="tr-TR" sz="1500" dirty="0" err="1">
                <a:solidFill>
                  <a:srgbClr val="3E3D40"/>
                </a:solidFill>
                <a:ea typeface="Times New Roman" panose="02020603050405020304" pitchFamily="18" charset="0"/>
                <a:cs typeface="Times New Roman" panose="02020603050405020304" pitchFamily="18" charset="0"/>
              </a:rPr>
              <a:t>Castillo</a:t>
            </a:r>
            <a:r>
              <a:rPr lang="tr-TR" sz="1500" dirty="0">
                <a:solidFill>
                  <a:srgbClr val="3E3D40"/>
                </a:solidFill>
                <a:ea typeface="Times New Roman" panose="02020603050405020304" pitchFamily="18" charset="0"/>
                <a:cs typeface="Times New Roman" panose="02020603050405020304" pitchFamily="18" charset="0"/>
              </a:rPr>
              <a:t>, R., et al. (2011). </a:t>
            </a:r>
            <a:r>
              <a:rPr lang="tr-TR" sz="1500" dirty="0" err="1">
                <a:solidFill>
                  <a:srgbClr val="3E3D40"/>
                </a:solidFill>
                <a:ea typeface="Times New Roman" panose="02020603050405020304" pitchFamily="18" charset="0"/>
                <a:cs typeface="Times New Roman" panose="02020603050405020304" pitchFamily="18" charset="0"/>
              </a:rPr>
              <a:t>Physical</a:t>
            </a:r>
            <a:r>
              <a:rPr lang="tr-TR" sz="1500" dirty="0">
                <a:solidFill>
                  <a:srgbClr val="3E3D40"/>
                </a:solidFill>
                <a:ea typeface="Times New Roman" panose="02020603050405020304" pitchFamily="18" charset="0"/>
                <a:cs typeface="Times New Roman" panose="02020603050405020304" pitchFamily="18" charset="0"/>
              </a:rPr>
              <a:t> </a:t>
            </a:r>
            <a:r>
              <a:rPr lang="tr-TR" sz="1500" dirty="0" err="1">
                <a:solidFill>
                  <a:srgbClr val="3E3D40"/>
                </a:solidFill>
                <a:ea typeface="Times New Roman" panose="02020603050405020304" pitchFamily="18" charset="0"/>
                <a:cs typeface="Times New Roman" panose="02020603050405020304" pitchFamily="18" charset="0"/>
              </a:rPr>
              <a:t>activity</a:t>
            </a:r>
            <a:r>
              <a:rPr lang="tr-TR" sz="1500" dirty="0">
                <a:solidFill>
                  <a:srgbClr val="3E3D40"/>
                </a:solidFill>
                <a:ea typeface="Times New Roman" panose="02020603050405020304" pitchFamily="18" charset="0"/>
                <a:cs typeface="Times New Roman" panose="02020603050405020304" pitchFamily="18" charset="0"/>
              </a:rPr>
              <a:t> </a:t>
            </a:r>
            <a:r>
              <a:rPr lang="tr-TR" sz="1500" dirty="0" err="1">
                <a:solidFill>
                  <a:srgbClr val="3E3D40"/>
                </a:solidFill>
                <a:ea typeface="Times New Roman" panose="02020603050405020304" pitchFamily="18" charset="0"/>
                <a:cs typeface="Times New Roman" panose="02020603050405020304" pitchFamily="18" charset="0"/>
              </a:rPr>
              <a:t>among</a:t>
            </a:r>
            <a:r>
              <a:rPr lang="tr-TR" sz="1500" dirty="0">
                <a:solidFill>
                  <a:srgbClr val="3E3D40"/>
                </a:solidFill>
                <a:ea typeface="Times New Roman" panose="02020603050405020304" pitchFamily="18" charset="0"/>
                <a:cs typeface="Times New Roman" panose="02020603050405020304" pitchFamily="18" charset="0"/>
              </a:rPr>
              <a:t> Spanish </a:t>
            </a:r>
            <a:r>
              <a:rPr lang="tr-TR" sz="1500" dirty="0" err="1">
                <a:solidFill>
                  <a:srgbClr val="3E3D40"/>
                </a:solidFill>
                <a:ea typeface="Times New Roman" panose="02020603050405020304" pitchFamily="18" charset="0"/>
                <a:cs typeface="Times New Roman" panose="02020603050405020304" pitchFamily="18" charset="0"/>
              </a:rPr>
              <a:t>adolescents</a:t>
            </a:r>
            <a:r>
              <a:rPr lang="tr-TR" sz="1500" dirty="0">
                <a:solidFill>
                  <a:srgbClr val="3E3D40"/>
                </a:solidFill>
                <a:ea typeface="Times New Roman" panose="02020603050405020304" pitchFamily="18" charset="0"/>
                <a:cs typeface="Times New Roman" panose="02020603050405020304" pitchFamily="18" charset="0"/>
              </a:rPr>
              <a:t>: </a:t>
            </a:r>
            <a:r>
              <a:rPr lang="tr-TR" sz="1500" dirty="0" err="1">
                <a:solidFill>
                  <a:srgbClr val="3E3D40"/>
                </a:solidFill>
                <a:ea typeface="Times New Roman" panose="02020603050405020304" pitchFamily="18" charset="0"/>
                <a:cs typeface="Times New Roman" panose="02020603050405020304" pitchFamily="18" charset="0"/>
              </a:rPr>
              <a:t>relationship</a:t>
            </a:r>
            <a:r>
              <a:rPr lang="tr-TR" sz="1500" dirty="0">
                <a:solidFill>
                  <a:srgbClr val="3E3D40"/>
                </a:solidFill>
                <a:ea typeface="Times New Roman" panose="02020603050405020304" pitchFamily="18" charset="0"/>
                <a:cs typeface="Times New Roman" panose="02020603050405020304" pitchFamily="18" charset="0"/>
              </a:rPr>
              <a:t> </a:t>
            </a:r>
            <a:r>
              <a:rPr lang="tr-TR" sz="1500" dirty="0" err="1">
                <a:solidFill>
                  <a:srgbClr val="3E3D40"/>
                </a:solidFill>
                <a:ea typeface="Times New Roman" panose="02020603050405020304" pitchFamily="18" charset="0"/>
                <a:cs typeface="Times New Roman" panose="02020603050405020304" pitchFamily="18" charset="0"/>
              </a:rPr>
              <a:t>with</a:t>
            </a:r>
            <a:r>
              <a:rPr lang="tr-TR" sz="1500" dirty="0">
                <a:solidFill>
                  <a:srgbClr val="3E3D40"/>
                </a:solidFill>
                <a:ea typeface="Times New Roman" panose="02020603050405020304" pitchFamily="18" charset="0"/>
                <a:cs typeface="Times New Roman" panose="02020603050405020304" pitchFamily="18" charset="0"/>
              </a:rPr>
              <a:t> </a:t>
            </a:r>
            <a:r>
              <a:rPr lang="tr-TR" sz="1500" dirty="0" err="1">
                <a:solidFill>
                  <a:srgbClr val="3E3D40"/>
                </a:solidFill>
                <a:ea typeface="Times New Roman" panose="02020603050405020304" pitchFamily="18" charset="0"/>
                <a:cs typeface="Times New Roman" panose="02020603050405020304" pitchFamily="18" charset="0"/>
              </a:rPr>
              <a:t>their</a:t>
            </a:r>
            <a:r>
              <a:rPr lang="tr-TR" sz="1500" dirty="0">
                <a:solidFill>
                  <a:srgbClr val="3E3D40"/>
                </a:solidFill>
                <a:ea typeface="Times New Roman" panose="02020603050405020304" pitchFamily="18" charset="0"/>
                <a:cs typeface="Times New Roman" panose="02020603050405020304" pitchFamily="18" charset="0"/>
              </a:rPr>
              <a:t> </a:t>
            </a:r>
            <a:r>
              <a:rPr lang="tr-TR" sz="1500" dirty="0" err="1">
                <a:solidFill>
                  <a:srgbClr val="3E3D40"/>
                </a:solidFill>
                <a:ea typeface="Times New Roman" panose="02020603050405020304" pitchFamily="18" charset="0"/>
                <a:cs typeface="Times New Roman" panose="02020603050405020304" pitchFamily="18" charset="0"/>
              </a:rPr>
              <a:t>relatives</a:t>
            </a:r>
            <a:r>
              <a:rPr lang="tr-TR" sz="1500" dirty="0">
                <a:solidFill>
                  <a:srgbClr val="3E3D40"/>
                </a:solidFill>
                <a:ea typeface="Times New Roman" panose="02020603050405020304" pitchFamily="18" charset="0"/>
                <a:cs typeface="Times New Roman" panose="02020603050405020304" pitchFamily="18" charset="0"/>
              </a:rPr>
              <a:t>' </a:t>
            </a:r>
            <a:r>
              <a:rPr lang="tr-TR" sz="1500" dirty="0" err="1">
                <a:solidFill>
                  <a:srgbClr val="3E3D40"/>
                </a:solidFill>
                <a:ea typeface="Times New Roman" panose="02020603050405020304" pitchFamily="18" charset="0"/>
                <a:cs typeface="Times New Roman" panose="02020603050405020304" pitchFamily="18" charset="0"/>
              </a:rPr>
              <a:t>physical</a:t>
            </a:r>
            <a:r>
              <a:rPr lang="tr-TR" sz="1500" dirty="0">
                <a:solidFill>
                  <a:srgbClr val="3E3D40"/>
                </a:solidFill>
                <a:ea typeface="Times New Roman" panose="02020603050405020304" pitchFamily="18" charset="0"/>
                <a:cs typeface="Times New Roman" panose="02020603050405020304" pitchFamily="18" charset="0"/>
              </a:rPr>
              <a:t> </a:t>
            </a:r>
            <a:r>
              <a:rPr lang="tr-TR" sz="1500" dirty="0" err="1">
                <a:solidFill>
                  <a:srgbClr val="3E3D40"/>
                </a:solidFill>
                <a:ea typeface="Times New Roman" panose="02020603050405020304" pitchFamily="18" charset="0"/>
                <a:cs typeface="Times New Roman" panose="02020603050405020304" pitchFamily="18" charset="0"/>
              </a:rPr>
              <a:t>activity</a:t>
            </a:r>
            <a:r>
              <a:rPr lang="tr-TR" sz="1500" dirty="0">
                <a:solidFill>
                  <a:srgbClr val="3E3D40"/>
                </a:solidFill>
                <a:ea typeface="Times New Roman" panose="02020603050405020304" pitchFamily="18" charset="0"/>
                <a:cs typeface="Times New Roman" panose="02020603050405020304" pitchFamily="18" charset="0"/>
              </a:rPr>
              <a:t>—</a:t>
            </a:r>
            <a:r>
              <a:rPr lang="tr-TR" sz="1500" dirty="0" err="1">
                <a:solidFill>
                  <a:srgbClr val="3E3D40"/>
                </a:solidFill>
                <a:ea typeface="Times New Roman" panose="02020603050405020304" pitchFamily="18" charset="0"/>
                <a:cs typeface="Times New Roman" panose="02020603050405020304" pitchFamily="18" charset="0"/>
              </a:rPr>
              <a:t>the</a:t>
            </a:r>
            <a:r>
              <a:rPr lang="tr-TR" sz="1500" dirty="0">
                <a:solidFill>
                  <a:srgbClr val="3E3D40"/>
                </a:solidFill>
                <a:ea typeface="Times New Roman" panose="02020603050405020304" pitchFamily="18" charset="0"/>
                <a:cs typeface="Times New Roman" panose="02020603050405020304" pitchFamily="18" charset="0"/>
              </a:rPr>
              <a:t> AVENA </a:t>
            </a:r>
            <a:r>
              <a:rPr lang="tr-TR" sz="1500" dirty="0" err="1">
                <a:solidFill>
                  <a:srgbClr val="3E3D40"/>
                </a:solidFill>
                <a:ea typeface="Times New Roman" panose="02020603050405020304" pitchFamily="18" charset="0"/>
                <a:cs typeface="Times New Roman" panose="02020603050405020304" pitchFamily="18" charset="0"/>
              </a:rPr>
              <a:t>Study</a:t>
            </a:r>
            <a:r>
              <a:rPr lang="tr-TR" sz="1500" dirty="0">
                <a:solidFill>
                  <a:srgbClr val="3E3D40"/>
                </a:solidFill>
                <a:ea typeface="Times New Roman" panose="02020603050405020304" pitchFamily="18" charset="0"/>
                <a:cs typeface="Times New Roman" panose="02020603050405020304" pitchFamily="18" charset="0"/>
              </a:rPr>
              <a:t>. </a:t>
            </a:r>
            <a:r>
              <a:rPr lang="tr-TR" sz="1500" i="1" dirty="0">
                <a:solidFill>
                  <a:srgbClr val="3E3D40"/>
                </a:solidFill>
                <a:ea typeface="Times New Roman" panose="02020603050405020304" pitchFamily="18" charset="0"/>
                <a:cs typeface="Times New Roman" panose="02020603050405020304" pitchFamily="18" charset="0"/>
              </a:rPr>
              <a:t>J. Sports </a:t>
            </a:r>
            <a:r>
              <a:rPr lang="tr-TR" sz="1500" i="1" dirty="0" err="1">
                <a:solidFill>
                  <a:srgbClr val="3E3D40"/>
                </a:solidFill>
                <a:ea typeface="Times New Roman" panose="02020603050405020304" pitchFamily="18" charset="0"/>
                <a:cs typeface="Times New Roman" panose="02020603050405020304" pitchFamily="18" charset="0"/>
              </a:rPr>
              <a:t>Sci</a:t>
            </a:r>
            <a:r>
              <a:rPr lang="tr-TR" sz="1500" i="1" dirty="0">
                <a:solidFill>
                  <a:srgbClr val="3E3D40"/>
                </a:solidFill>
                <a:ea typeface="Times New Roman" panose="02020603050405020304" pitchFamily="18" charset="0"/>
                <a:cs typeface="Times New Roman" panose="02020603050405020304" pitchFamily="18" charset="0"/>
              </a:rPr>
              <a:t>.</a:t>
            </a:r>
            <a:r>
              <a:rPr lang="tr-TR" sz="1500" dirty="0">
                <a:solidFill>
                  <a:srgbClr val="3E3D40"/>
                </a:solidFill>
                <a:ea typeface="Times New Roman" panose="02020603050405020304" pitchFamily="18" charset="0"/>
                <a:cs typeface="Times New Roman" panose="02020603050405020304" pitchFamily="18" charset="0"/>
              </a:rPr>
              <a:t> 29, 329–336. </a:t>
            </a:r>
            <a:r>
              <a:rPr lang="tr-TR" sz="1500" dirty="0" err="1">
                <a:solidFill>
                  <a:srgbClr val="3E3D40"/>
                </a:solidFill>
                <a:ea typeface="Times New Roman" panose="02020603050405020304" pitchFamily="18" charset="0"/>
                <a:cs typeface="Times New Roman" panose="02020603050405020304" pitchFamily="18" charset="0"/>
              </a:rPr>
              <a:t>doi</a:t>
            </a:r>
            <a:r>
              <a:rPr lang="tr-TR" sz="1500" dirty="0">
                <a:solidFill>
                  <a:srgbClr val="3E3D40"/>
                </a:solidFill>
                <a:ea typeface="Times New Roman" panose="02020603050405020304" pitchFamily="18" charset="0"/>
                <a:cs typeface="Times New Roman" panose="02020603050405020304" pitchFamily="18" charset="0"/>
              </a:rPr>
              <a:t>: 10.1080/02640414.2010.523091</a:t>
            </a:r>
            <a:endParaRPr lang="tr-TR" sz="1500" dirty="0">
              <a:solidFill>
                <a:srgbClr val="3E3D40"/>
              </a:solidFill>
              <a:effectLst/>
              <a:ea typeface="Calibri" panose="020F0502020204030204" pitchFamily="34" charset="0"/>
              <a:cs typeface="Times New Roman" panose="02020603050405020304" pitchFamily="18" charset="0"/>
            </a:endParaRPr>
          </a:p>
          <a:p>
            <a:pPr>
              <a:lnSpc>
                <a:spcPts val="2100"/>
              </a:lnSpc>
              <a:spcAft>
                <a:spcPts val="0"/>
              </a:spcAft>
            </a:pPr>
            <a:r>
              <a:rPr lang="en-US" sz="1500" dirty="0">
                <a:effectLst/>
                <a:ea typeface="Calibri" panose="020F0502020204030204" pitchFamily="34" charset="0"/>
                <a:cs typeface="Times New Roman" panose="02020603050405020304" pitchFamily="18" charset="0"/>
              </a:rPr>
              <a:t>Beets MW, Cardinal BJ, Alderman BL. Parental social support and the physical activity-related behaviors of youth: a review. Health </a:t>
            </a:r>
            <a:r>
              <a:rPr lang="en-US" sz="1500" dirty="0" err="1">
                <a:effectLst/>
                <a:ea typeface="Calibri" panose="020F0502020204030204" pitchFamily="34" charset="0"/>
                <a:cs typeface="Times New Roman" panose="02020603050405020304" pitchFamily="18" charset="0"/>
              </a:rPr>
              <a:t>Educ</a:t>
            </a:r>
            <a:r>
              <a:rPr lang="en-US" sz="1500" dirty="0">
                <a:effectLst/>
                <a:ea typeface="Calibri" panose="020F0502020204030204" pitchFamily="34" charset="0"/>
                <a:cs typeface="Times New Roman" panose="02020603050405020304" pitchFamily="18" charset="0"/>
              </a:rPr>
              <a:t> </a:t>
            </a:r>
            <a:r>
              <a:rPr lang="en-US" sz="1500" dirty="0" err="1">
                <a:effectLst/>
                <a:ea typeface="Calibri" panose="020F0502020204030204" pitchFamily="34" charset="0"/>
                <a:cs typeface="Times New Roman" panose="02020603050405020304" pitchFamily="18" charset="0"/>
              </a:rPr>
              <a:t>Behav</a:t>
            </a:r>
            <a:r>
              <a:rPr lang="en-US" sz="1500" dirty="0">
                <a:effectLst/>
                <a:ea typeface="Calibri" panose="020F0502020204030204" pitchFamily="34" charset="0"/>
                <a:cs typeface="Times New Roman" panose="02020603050405020304" pitchFamily="18" charset="0"/>
              </a:rPr>
              <a:t>. 2010 Oct;37(5):621-44. </a:t>
            </a:r>
            <a:r>
              <a:rPr lang="en-US" sz="1500" dirty="0" err="1">
                <a:effectLst/>
                <a:ea typeface="Calibri" panose="020F0502020204030204" pitchFamily="34" charset="0"/>
                <a:cs typeface="Times New Roman" panose="02020603050405020304" pitchFamily="18" charset="0"/>
              </a:rPr>
              <a:t>doi</a:t>
            </a:r>
            <a:r>
              <a:rPr lang="en-US" sz="1500" dirty="0">
                <a:effectLst/>
                <a:ea typeface="Calibri" panose="020F0502020204030204" pitchFamily="34" charset="0"/>
                <a:cs typeface="Times New Roman" panose="02020603050405020304" pitchFamily="18" charset="0"/>
              </a:rPr>
              <a:t>: 10.1177/1090198110363884. </a:t>
            </a:r>
            <a:r>
              <a:rPr lang="en-US" sz="1500" dirty="0" err="1">
                <a:effectLst/>
                <a:ea typeface="Calibri" panose="020F0502020204030204" pitchFamily="34" charset="0"/>
                <a:cs typeface="Times New Roman" panose="02020603050405020304" pitchFamily="18" charset="0"/>
              </a:rPr>
              <a:t>Epub</a:t>
            </a:r>
            <a:r>
              <a:rPr lang="en-US" sz="1500" dirty="0">
                <a:effectLst/>
                <a:ea typeface="Calibri" panose="020F0502020204030204" pitchFamily="34" charset="0"/>
                <a:cs typeface="Times New Roman" panose="02020603050405020304" pitchFamily="18" charset="0"/>
              </a:rPr>
              <a:t> 2010 Aug 20. PMID: 20729347.</a:t>
            </a:r>
            <a:endParaRPr lang="tr-TR" sz="1500" dirty="0"/>
          </a:p>
          <a:p>
            <a:r>
              <a:rPr lang="tr-TR" sz="1500" dirty="0"/>
              <a:t>Filanowski PM, </a:t>
            </a:r>
            <a:r>
              <a:rPr lang="tr-TR" sz="1500" dirty="0" err="1"/>
              <a:t>Iannotti</a:t>
            </a:r>
            <a:r>
              <a:rPr lang="tr-TR" sz="1500" dirty="0"/>
              <a:t> RJ, </a:t>
            </a:r>
            <a:r>
              <a:rPr lang="tr-TR" sz="1500" dirty="0" err="1"/>
              <a:t>Crouter</a:t>
            </a:r>
            <a:r>
              <a:rPr lang="tr-TR" sz="1500" dirty="0"/>
              <a:t> SE, </a:t>
            </a:r>
            <a:r>
              <a:rPr lang="tr-TR" sz="1500" dirty="0" err="1"/>
              <a:t>Vermeulen</a:t>
            </a:r>
            <a:r>
              <a:rPr lang="tr-TR" sz="1500" dirty="0"/>
              <a:t> A, </a:t>
            </a:r>
            <a:r>
              <a:rPr lang="tr-TR" sz="1500" dirty="0" err="1"/>
              <a:t>Schmidt</a:t>
            </a:r>
            <a:r>
              <a:rPr lang="tr-TR" sz="1500" dirty="0"/>
              <a:t> EM, </a:t>
            </a:r>
            <a:r>
              <a:rPr lang="tr-TR" sz="1500" dirty="0" err="1"/>
              <a:t>Hoffman</a:t>
            </a:r>
            <a:r>
              <a:rPr lang="tr-TR" sz="1500" dirty="0"/>
              <a:t> JA, et al. </a:t>
            </a:r>
            <a:r>
              <a:rPr lang="tr-TR" sz="1500" dirty="0" err="1"/>
              <a:t>The</a:t>
            </a:r>
            <a:r>
              <a:rPr lang="tr-TR" sz="1500" dirty="0"/>
              <a:t> </a:t>
            </a:r>
            <a:r>
              <a:rPr lang="tr-TR" sz="1500" dirty="0" err="1"/>
              <a:t>Effects</a:t>
            </a:r>
            <a:r>
              <a:rPr lang="tr-TR" sz="1500" dirty="0"/>
              <a:t> of </a:t>
            </a:r>
            <a:r>
              <a:rPr lang="tr-TR" sz="1500" dirty="0" err="1"/>
              <a:t>Varying</a:t>
            </a:r>
            <a:r>
              <a:rPr lang="tr-TR" sz="1500" dirty="0"/>
              <a:t> </a:t>
            </a:r>
            <a:r>
              <a:rPr lang="tr-TR" sz="1500" dirty="0" err="1"/>
              <a:t>Structured</a:t>
            </a:r>
            <a:r>
              <a:rPr lang="tr-TR" sz="1500" dirty="0"/>
              <a:t> </a:t>
            </a:r>
            <a:r>
              <a:rPr lang="tr-TR" sz="1500" dirty="0" err="1"/>
              <a:t>Physical</a:t>
            </a:r>
            <a:r>
              <a:rPr lang="tr-TR" sz="1500" dirty="0"/>
              <a:t> Activity </a:t>
            </a:r>
            <a:r>
              <a:rPr lang="tr-TR" sz="1500" dirty="0" err="1"/>
              <a:t>Duration</a:t>
            </a:r>
            <a:r>
              <a:rPr lang="tr-TR" sz="1500" dirty="0"/>
              <a:t> on </a:t>
            </a:r>
            <a:r>
              <a:rPr lang="tr-TR" sz="1500" dirty="0" err="1"/>
              <a:t>Young</a:t>
            </a:r>
            <a:r>
              <a:rPr lang="tr-TR" sz="1500" dirty="0"/>
              <a:t> </a:t>
            </a:r>
            <a:r>
              <a:rPr lang="tr-TR" sz="1500" dirty="0" err="1"/>
              <a:t>Children's</a:t>
            </a:r>
            <a:r>
              <a:rPr lang="tr-TR" sz="1500" dirty="0"/>
              <a:t> and </a:t>
            </a:r>
            <a:r>
              <a:rPr lang="tr-TR" sz="1500" dirty="0" err="1"/>
              <a:t>Parents</a:t>
            </a:r>
            <a:r>
              <a:rPr lang="tr-TR" sz="1500" dirty="0"/>
              <a:t>' Activity </a:t>
            </a:r>
            <a:r>
              <a:rPr lang="tr-TR" sz="1500" dirty="0" err="1"/>
              <a:t>Levels</a:t>
            </a:r>
            <a:r>
              <a:rPr lang="tr-TR" sz="1500" dirty="0"/>
              <a:t>. </a:t>
            </a:r>
            <a:r>
              <a:rPr lang="tr-TR" sz="1500" dirty="0" err="1"/>
              <a:t>Res</a:t>
            </a:r>
            <a:r>
              <a:rPr lang="tr-TR" sz="1500" dirty="0"/>
              <a:t> Q </a:t>
            </a:r>
            <a:r>
              <a:rPr lang="tr-TR" sz="1500" dirty="0" err="1"/>
              <a:t>Exerc</a:t>
            </a:r>
            <a:r>
              <a:rPr lang="tr-TR" sz="1500" dirty="0"/>
              <a:t> </a:t>
            </a:r>
            <a:r>
              <a:rPr lang="tr-TR" sz="1500" dirty="0" err="1"/>
              <a:t>Sport</a:t>
            </a:r>
            <a:r>
              <a:rPr lang="tr-TR" sz="1500" dirty="0"/>
              <a:t>. 2019;90(4):578-588.</a:t>
            </a:r>
          </a:p>
          <a:p>
            <a:pPr>
              <a:lnSpc>
                <a:spcPct val="115000"/>
              </a:lnSpc>
              <a:spcAft>
                <a:spcPts val="1000"/>
              </a:spcAft>
            </a:pPr>
            <a:r>
              <a:rPr lang="tr-TR" sz="1500" dirty="0" err="1">
                <a:effectLst/>
                <a:ea typeface="Calibri" panose="020F0502020204030204" pitchFamily="34" charset="0"/>
                <a:cs typeface="Times New Roman" panose="02020603050405020304" pitchFamily="18" charset="0"/>
              </a:rPr>
              <a:t>Wehling</a:t>
            </a:r>
            <a:r>
              <a:rPr lang="tr-TR" sz="1500" dirty="0">
                <a:effectLst/>
                <a:ea typeface="Calibri" panose="020F0502020204030204" pitchFamily="34" charset="0"/>
                <a:cs typeface="Times New Roman" panose="02020603050405020304" pitchFamily="18" charset="0"/>
              </a:rPr>
              <a:t>, Helena &amp; </a:t>
            </a:r>
            <a:r>
              <a:rPr lang="tr-TR" sz="1500" dirty="0" err="1">
                <a:effectLst/>
                <a:ea typeface="Calibri" panose="020F0502020204030204" pitchFamily="34" charset="0"/>
                <a:cs typeface="Times New Roman" panose="02020603050405020304" pitchFamily="18" charset="0"/>
              </a:rPr>
              <a:t>Blackshaw</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Jamie</a:t>
            </a:r>
            <a:r>
              <a:rPr lang="tr-TR" sz="1500" dirty="0">
                <a:effectLst/>
                <a:ea typeface="Calibri" panose="020F0502020204030204" pitchFamily="34" charset="0"/>
                <a:cs typeface="Times New Roman" panose="02020603050405020304" pitchFamily="18" charset="0"/>
              </a:rPr>
              <a:t> &amp; </a:t>
            </a:r>
            <a:r>
              <a:rPr lang="tr-TR" sz="1500" dirty="0" err="1">
                <a:effectLst/>
                <a:ea typeface="Calibri" panose="020F0502020204030204" pitchFamily="34" charset="0"/>
                <a:cs typeface="Times New Roman" panose="02020603050405020304" pitchFamily="18" charset="0"/>
              </a:rPr>
              <a:t>Ells</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Louisa</a:t>
            </a:r>
            <a:r>
              <a:rPr lang="tr-TR" sz="1500" dirty="0">
                <a:effectLst/>
                <a:ea typeface="Calibri" panose="020F0502020204030204" pitchFamily="34" charset="0"/>
                <a:cs typeface="Times New Roman" panose="02020603050405020304" pitchFamily="18" charset="0"/>
              </a:rPr>
              <a:t> &amp; </a:t>
            </a:r>
            <a:r>
              <a:rPr lang="tr-TR" sz="1500" dirty="0" err="1">
                <a:effectLst/>
                <a:ea typeface="Calibri" panose="020F0502020204030204" pitchFamily="34" charset="0"/>
                <a:cs typeface="Times New Roman" panose="02020603050405020304" pitchFamily="18" charset="0"/>
              </a:rPr>
              <a:t>Sniehotta</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Falko</a:t>
            </a:r>
            <a:r>
              <a:rPr lang="tr-TR" sz="1500" dirty="0">
                <a:effectLst/>
                <a:ea typeface="Calibri" panose="020F0502020204030204" pitchFamily="34" charset="0"/>
                <a:cs typeface="Times New Roman" panose="02020603050405020304" pitchFamily="18" charset="0"/>
              </a:rPr>
              <a:t> &amp; </a:t>
            </a:r>
            <a:r>
              <a:rPr lang="tr-TR" sz="1500" dirty="0" err="1">
                <a:effectLst/>
                <a:ea typeface="Calibri" panose="020F0502020204030204" pitchFamily="34" charset="0"/>
                <a:cs typeface="Times New Roman" panose="02020603050405020304" pitchFamily="18" charset="0"/>
              </a:rPr>
              <a:t>Araújo-Soares</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Vera</a:t>
            </a:r>
            <a:r>
              <a:rPr lang="tr-TR" sz="1500" dirty="0">
                <a:effectLst/>
                <a:ea typeface="Calibri" panose="020F0502020204030204" pitchFamily="34" charset="0"/>
                <a:cs typeface="Times New Roman" panose="02020603050405020304" pitchFamily="18" charset="0"/>
              </a:rPr>
              <a:t> &amp; </a:t>
            </a:r>
            <a:r>
              <a:rPr lang="tr-TR" sz="1500" dirty="0" err="1">
                <a:effectLst/>
                <a:ea typeface="Calibri" panose="020F0502020204030204" pitchFamily="34" charset="0"/>
                <a:cs typeface="Times New Roman" panose="02020603050405020304" pitchFamily="18" charset="0"/>
              </a:rPr>
              <a:t>England</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Public</a:t>
            </a:r>
            <a:r>
              <a:rPr lang="tr-TR" sz="1500" dirty="0">
                <a:effectLst/>
                <a:ea typeface="Calibri" panose="020F0502020204030204" pitchFamily="34" charset="0"/>
                <a:cs typeface="Times New Roman" panose="02020603050405020304" pitchFamily="18" charset="0"/>
              </a:rPr>
              <a:t>. (2020). </a:t>
            </a:r>
            <a:r>
              <a:rPr lang="tr-TR" sz="1500" dirty="0" err="1">
                <a:effectLst/>
                <a:ea typeface="Calibri" panose="020F0502020204030204" pitchFamily="34" charset="0"/>
                <a:cs typeface="Times New Roman" panose="02020603050405020304" pitchFamily="18" charset="0"/>
              </a:rPr>
              <a:t>Evidence-based</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behaviour</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change</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techniques</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recommended</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for</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healthy</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weight</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services</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to</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support</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families</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with</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children</a:t>
            </a:r>
            <a:r>
              <a:rPr lang="tr-TR" sz="1500" dirty="0">
                <a:effectLst/>
                <a:ea typeface="Calibri" panose="020F0502020204030204" pitchFamily="34" charset="0"/>
                <a:cs typeface="Times New Roman" panose="02020603050405020304" pitchFamily="18" charset="0"/>
              </a:rPr>
              <a:t> </a:t>
            </a:r>
            <a:r>
              <a:rPr lang="tr-TR" sz="1500" dirty="0" err="1">
                <a:effectLst/>
                <a:ea typeface="Calibri" panose="020F0502020204030204" pitchFamily="34" charset="0"/>
                <a:cs typeface="Times New Roman" panose="02020603050405020304" pitchFamily="18" charset="0"/>
              </a:rPr>
              <a:t>aged</a:t>
            </a:r>
            <a:r>
              <a:rPr lang="tr-TR" sz="1500" dirty="0">
                <a:effectLst/>
                <a:ea typeface="Calibri" panose="020F0502020204030204" pitchFamily="34" charset="0"/>
                <a:cs typeface="Times New Roman" panose="02020603050405020304" pitchFamily="18" charset="0"/>
              </a:rPr>
              <a:t> 4 </a:t>
            </a:r>
            <a:r>
              <a:rPr lang="tr-TR" sz="1500" dirty="0" err="1">
                <a:effectLst/>
                <a:ea typeface="Calibri" panose="020F0502020204030204" pitchFamily="34" charset="0"/>
                <a:cs typeface="Times New Roman" panose="02020603050405020304" pitchFamily="18" charset="0"/>
              </a:rPr>
              <a:t>to</a:t>
            </a:r>
            <a:r>
              <a:rPr lang="tr-TR" sz="1500" dirty="0">
                <a:effectLst/>
                <a:ea typeface="Calibri" panose="020F0502020204030204" pitchFamily="34" charset="0"/>
                <a:cs typeface="Times New Roman" panose="02020603050405020304" pitchFamily="18" charset="0"/>
              </a:rPr>
              <a:t> 11 </a:t>
            </a:r>
            <a:r>
              <a:rPr lang="tr-TR" sz="1500" dirty="0" err="1">
                <a:effectLst/>
                <a:ea typeface="Calibri" panose="020F0502020204030204" pitchFamily="34" charset="0"/>
                <a:cs typeface="Times New Roman" panose="02020603050405020304" pitchFamily="18" charset="0"/>
              </a:rPr>
              <a:t>years</a:t>
            </a:r>
            <a:r>
              <a:rPr lang="tr-TR" sz="1500" dirty="0">
                <a:effectLst/>
                <a:ea typeface="Calibri" panose="020F0502020204030204" pitchFamily="34" charset="0"/>
                <a:cs typeface="Times New Roman" panose="02020603050405020304" pitchFamily="18" charset="0"/>
              </a:rPr>
              <a:t>.</a:t>
            </a:r>
          </a:p>
          <a:p>
            <a:endParaRPr lang="tr-TR" sz="1800" dirty="0"/>
          </a:p>
        </p:txBody>
      </p:sp>
      <p:sp>
        <p:nvSpPr>
          <p:cNvPr id="4" name="3 Slayt Numarası Yer Tutucusu"/>
          <p:cNvSpPr>
            <a:spLocks noGrp="1"/>
          </p:cNvSpPr>
          <p:nvPr>
            <p:ph type="sldNum" sz="quarter" idx="12"/>
          </p:nvPr>
        </p:nvSpPr>
        <p:spPr/>
        <p:txBody>
          <a:bodyPr/>
          <a:lstStyle/>
          <a:p>
            <a:fld id="{F724BEC1-9A37-406E-936E-2E070718D182}" type="slidenum">
              <a:rPr lang="tr-TR" smtClean="0"/>
              <a:pPr/>
              <a:t>88</a:t>
            </a:fld>
            <a:endParaRPr lang="tr-TR"/>
          </a:p>
        </p:txBody>
      </p:sp>
    </p:spTree>
    <p:extLst>
      <p:ext uri="{BB962C8B-B14F-4D97-AF65-F5344CB8AC3E}">
        <p14:creationId xmlns:p14="http://schemas.microsoft.com/office/powerpoint/2010/main" val="150115220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t>Kaynaklar</a:t>
            </a:r>
            <a:endParaRPr lang="tr-TR" sz="3200" dirty="0"/>
          </a:p>
        </p:txBody>
      </p:sp>
      <p:sp>
        <p:nvSpPr>
          <p:cNvPr id="3" name="2 İçerik Yer Tutucusu"/>
          <p:cNvSpPr>
            <a:spLocks noGrp="1"/>
          </p:cNvSpPr>
          <p:nvPr>
            <p:ph idx="1"/>
          </p:nvPr>
        </p:nvSpPr>
        <p:spPr/>
        <p:txBody>
          <a:bodyPr>
            <a:normAutofit/>
          </a:bodyPr>
          <a:lstStyle/>
          <a:p>
            <a:r>
              <a:rPr lang="tr-TR" sz="1700" dirty="0" smtClean="0"/>
              <a:t>Yumru H,  KOÇ Ş. (2021). İlköğretim Öğrencilerine Rol Oynama (Rol-</a:t>
            </a:r>
            <a:r>
              <a:rPr lang="tr-TR" sz="1700" dirty="0" err="1" smtClean="0"/>
              <a:t>Play</a:t>
            </a:r>
            <a:r>
              <a:rPr lang="tr-TR" sz="1700" dirty="0" smtClean="0"/>
              <a:t>) Yöntemi ile Uygulanan El Hijyeni Eğitiminin Öğrencilerin El Yıkama Bilgi ve Becerilerine Etkisi. Dokuz Eylül Üniversitesi Hemşirelik Fakültesi Elektronik Dergisi. 10.46483/</a:t>
            </a:r>
            <a:r>
              <a:rPr lang="tr-TR" sz="1700" dirty="0" err="1" smtClean="0"/>
              <a:t>deuhfed</a:t>
            </a:r>
            <a:r>
              <a:rPr lang="tr-TR" sz="1700" dirty="0" smtClean="0"/>
              <a:t>.752559.</a:t>
            </a:r>
          </a:p>
          <a:p>
            <a:r>
              <a:rPr lang="tr-TR" sz="1700" dirty="0" smtClean="0"/>
              <a:t>Özkan N.(2020).  Okul öncesinden Liseye Öğretim Programlarında Temizlik ve Hijyen: Türkiye Örneği. Buca Eğitim Fakültesi Dergisi, Sayı 50, s. 191-206</a:t>
            </a:r>
          </a:p>
          <a:p>
            <a:r>
              <a:rPr lang="tr-TR" sz="1700" dirty="0" smtClean="0"/>
              <a:t>Austin, V.L. &amp; </a:t>
            </a:r>
            <a:r>
              <a:rPr lang="tr-TR" sz="1700" dirty="0" err="1" smtClean="0"/>
              <a:t>Sciarra</a:t>
            </a:r>
            <a:r>
              <a:rPr lang="tr-TR" sz="1700" dirty="0" smtClean="0"/>
              <a:t> D.T. (2012). Çocuk ve Ergenlerde Duygusal Davranışsal Bozukluklar. (M. </a:t>
            </a:r>
            <a:r>
              <a:rPr lang="tr-TR" sz="1700" dirty="0" err="1" smtClean="0"/>
              <a:t>Özekeş</a:t>
            </a:r>
            <a:r>
              <a:rPr lang="tr-TR" sz="1700" dirty="0" smtClean="0"/>
              <a:t>, </a:t>
            </a:r>
            <a:r>
              <a:rPr lang="tr-TR" sz="1700" dirty="0" err="1" smtClean="0"/>
              <a:t>Çev</a:t>
            </a:r>
            <a:r>
              <a:rPr lang="tr-TR" sz="1700" dirty="0" smtClean="0"/>
              <a:t>. Ed.). Nobel Yayıncılık, Ankara.</a:t>
            </a:r>
          </a:p>
          <a:p>
            <a:r>
              <a:rPr lang="tr-TR" sz="1700" dirty="0" err="1" smtClean="0"/>
              <a:t>Meydanlıoğlu</a:t>
            </a:r>
            <a:r>
              <a:rPr lang="tr-TR" sz="1700" dirty="0" smtClean="0"/>
              <a:t> A. Çocuklarda fiziksel aktivitenin </a:t>
            </a:r>
            <a:r>
              <a:rPr lang="tr-TR" sz="1700" dirty="0" err="1" smtClean="0"/>
              <a:t>biyopsikososyal</a:t>
            </a:r>
            <a:r>
              <a:rPr lang="tr-TR" sz="1700" dirty="0" smtClean="0"/>
              <a:t> yararları. Psikiyatride Güncel Yaklaşımlar. 2015;7(2):125-135. </a:t>
            </a:r>
          </a:p>
          <a:p>
            <a:r>
              <a:rPr lang="tr-TR" sz="1700" dirty="0" err="1" smtClean="0"/>
              <a:t>Büyükbaykal</a:t>
            </a:r>
            <a:r>
              <a:rPr lang="tr-TR" sz="1700" dirty="0" smtClean="0"/>
              <a:t> G. Televizyonun çocuklar üzerindeki etkileri. İstanbul Üniversitesi İletişim Fakültesi Dergisi. 2007;(28):31-44. </a:t>
            </a:r>
          </a:p>
          <a:p>
            <a:r>
              <a:rPr lang="tr-TR" sz="1700" dirty="0" smtClean="0"/>
              <a:t>Çocuk Gelişimi ve Eğitimi. Süt, Oyun, Okul Ve Erginlik Döneminde Beslenme. Ankara: Milli Eğitim Bakanlığı, 2013.  </a:t>
            </a:r>
          </a:p>
          <a:p>
            <a:r>
              <a:rPr lang="tr-TR" sz="1700" dirty="0" smtClean="0"/>
              <a:t> Çoban T., </a:t>
            </a:r>
            <a:r>
              <a:rPr lang="tr-TR" sz="1700" dirty="0" err="1" smtClean="0"/>
              <a:t>Özcebe</a:t>
            </a:r>
            <a:r>
              <a:rPr lang="tr-TR" sz="1700" dirty="0" smtClean="0"/>
              <a:t> H. Engelliliğe Genel Bakış ve Engelli Çocukların Sağlık Davranışları.TJFMPC, 2019;13 (4): 553-566.</a:t>
            </a:r>
          </a:p>
          <a:p>
            <a:r>
              <a:rPr lang="tr-TR" sz="1700" dirty="0" smtClean="0"/>
              <a:t>Çınar K D, Angın D E, Okul Öncesi Öğretmenlerinin Beslenme Eğitimine İlişkin Öz-yeterliklerinin İncelenmesi. </a:t>
            </a:r>
          </a:p>
          <a:p>
            <a:endParaRPr lang="tr-TR" dirty="0"/>
          </a:p>
        </p:txBody>
      </p:sp>
      <p:sp>
        <p:nvSpPr>
          <p:cNvPr id="4" name="Slayt Numarası Yer Tutucusu 3"/>
          <p:cNvSpPr>
            <a:spLocks noGrp="1"/>
          </p:cNvSpPr>
          <p:nvPr>
            <p:ph type="sldNum" sz="quarter" idx="12"/>
          </p:nvPr>
        </p:nvSpPr>
        <p:spPr/>
        <p:txBody>
          <a:bodyPr/>
          <a:lstStyle/>
          <a:p>
            <a:fld id="{0C7892E8-722E-4040-B6E3-0043D76D37F0}" type="slidenum">
              <a:rPr lang="tr-TR" smtClean="0"/>
              <a:pPr/>
              <a:t>89</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400" dirty="0">
                <a:latin typeface="Calibri" pitchFamily="34" charset="0"/>
              </a:rPr>
              <a:t>Sağlıklı Beslenme Alışkanlığı</a:t>
            </a:r>
          </a:p>
        </p:txBody>
      </p:sp>
      <p:sp>
        <p:nvSpPr>
          <p:cNvPr id="3" name="2 İçerik Yer Tutucusu"/>
          <p:cNvSpPr>
            <a:spLocks noGrp="1"/>
          </p:cNvSpPr>
          <p:nvPr>
            <p:ph idx="1"/>
          </p:nvPr>
        </p:nvSpPr>
        <p:spPr/>
        <p:txBody>
          <a:bodyPr>
            <a:normAutofit/>
          </a:bodyPr>
          <a:lstStyle/>
          <a:p>
            <a:pPr algn="just">
              <a:lnSpc>
                <a:spcPct val="150000"/>
              </a:lnSpc>
            </a:pPr>
            <a:r>
              <a:rPr lang="tr-TR" dirty="0">
                <a:latin typeface="Calibri" pitchFamily="34" charset="0"/>
              </a:rPr>
              <a:t>Çocukların besin seçimleri ile sağlıklı beslenme ve fiziksel aktivite alışkanlığı geliştirmede </a:t>
            </a:r>
            <a:r>
              <a:rPr lang="tr-TR" dirty="0">
                <a:solidFill>
                  <a:srgbClr val="FF0000"/>
                </a:solidFill>
                <a:latin typeface="Calibri" pitchFamily="34" charset="0"/>
              </a:rPr>
              <a:t>okullar </a:t>
            </a:r>
            <a:r>
              <a:rPr lang="tr-TR" dirty="0" smtClean="0">
                <a:solidFill>
                  <a:srgbClr val="FF0000"/>
                </a:solidFill>
                <a:latin typeface="Calibri" pitchFamily="34" charset="0"/>
              </a:rPr>
              <a:t>önemli </a:t>
            </a:r>
            <a:r>
              <a:rPr lang="tr-TR" dirty="0">
                <a:solidFill>
                  <a:srgbClr val="FF0000"/>
                </a:solidFill>
                <a:latin typeface="Calibri" pitchFamily="34" charset="0"/>
              </a:rPr>
              <a:t>rol </a:t>
            </a:r>
            <a:r>
              <a:rPr lang="tr-TR" dirty="0" smtClean="0">
                <a:solidFill>
                  <a:srgbClr val="FF0000"/>
                </a:solidFill>
                <a:latin typeface="Calibri" pitchFamily="34" charset="0"/>
              </a:rPr>
              <a:t>oynamaktadır</a:t>
            </a:r>
            <a:r>
              <a:rPr lang="tr-TR" dirty="0" smtClean="0">
                <a:latin typeface="Calibri" pitchFamily="34" charset="0"/>
              </a:rPr>
              <a:t>. </a:t>
            </a:r>
            <a:r>
              <a:rPr lang="tr-TR" dirty="0">
                <a:latin typeface="Calibri" pitchFamily="34" charset="0"/>
              </a:rPr>
              <a:t>Okullar yeme alışkanlıkları ve tutumlarını etkileyen bir ağın parçasıdır ve beslenme eğitimi için doğal ortamlardır. Bu nedenle ebeveynlerin yeterli ve sağlıklı bilgiye ulaşmalarının en doğru yolunun ailelere yönelik beslenme eğitimi programları olduğu </a:t>
            </a:r>
            <a:r>
              <a:rPr lang="tr-TR" dirty="0" smtClean="0">
                <a:latin typeface="Calibri" pitchFamily="34" charset="0"/>
              </a:rPr>
              <a:t>söylenebilir (</a:t>
            </a:r>
            <a:r>
              <a:rPr lang="tr-TR" dirty="0" err="1" smtClean="0">
                <a:latin typeface="Calibri" pitchFamily="34" charset="0"/>
              </a:rPr>
              <a:t>Eyinacar</a:t>
            </a:r>
            <a:r>
              <a:rPr lang="tr-TR" dirty="0" smtClean="0">
                <a:latin typeface="Calibri" pitchFamily="34" charset="0"/>
              </a:rPr>
              <a:t> M, 2019). </a:t>
            </a:r>
            <a:endParaRPr lang="tr-TR" dirty="0">
              <a:latin typeface="Calibri" pitchFamily="34" charset="0"/>
            </a:endParaRPr>
          </a:p>
        </p:txBody>
      </p:sp>
      <p:sp>
        <p:nvSpPr>
          <p:cNvPr id="4" name="3 Slayt Numarası Yer Tutucusu"/>
          <p:cNvSpPr>
            <a:spLocks noGrp="1"/>
          </p:cNvSpPr>
          <p:nvPr>
            <p:ph type="sldNum" sz="quarter" idx="12"/>
          </p:nvPr>
        </p:nvSpPr>
        <p:spPr/>
        <p:txBody>
          <a:bodyPr/>
          <a:lstStyle/>
          <a:p>
            <a:pPr rtl="0"/>
            <a:fld id="{34C99D79-8A4B-4031-B1E0-AF26F8EDF2BC}" type="slidenum">
              <a:rPr lang="tr-TR" noProof="0" smtClean="0"/>
              <a:pPr rtl="0"/>
              <a:t>9</a:t>
            </a:fld>
            <a:endParaRPr lang="tr-TR" noProof="0" dirty="0"/>
          </a:p>
        </p:txBody>
      </p:sp>
    </p:spTree>
    <p:extLst>
      <p:ext uri="{BB962C8B-B14F-4D97-AF65-F5344CB8AC3E}">
        <p14:creationId xmlns:p14="http://schemas.microsoft.com/office/powerpoint/2010/main" val="19291905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7198</Words>
  <Application>Microsoft Office PowerPoint</Application>
  <PresentationFormat>Geniş ekran</PresentationFormat>
  <Paragraphs>725</Paragraphs>
  <Slides>89</Slides>
  <Notes>9</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89</vt:i4>
      </vt:variant>
    </vt:vector>
  </HeadingPairs>
  <TitlesOfParts>
    <vt:vector size="100" baseType="lpstr">
      <vt:lpstr>Arial</vt:lpstr>
      <vt:lpstr>Calibri</vt:lpstr>
      <vt:lpstr>Calibri Light</vt:lpstr>
      <vt:lpstr>Corbel</vt:lpstr>
      <vt:lpstr>Georgia</vt:lpstr>
      <vt:lpstr>Times New Roman</vt:lpstr>
      <vt:lpstr>TimesNewRomanPSMT</vt:lpstr>
      <vt:lpstr>Verdana</vt:lpstr>
      <vt:lpstr>Wingdings</vt:lpstr>
      <vt:lpstr>Wingdings 2</vt:lpstr>
      <vt:lpstr>Office Teması</vt:lpstr>
      <vt:lpstr>PowerPoint Sunusu</vt:lpstr>
      <vt:lpstr>    İÇİNDEKİLER Sağlıklı Beslenme Sağlıklı Beslenme Alışkanlıkları ve Hijyen Beslenme Problemleri Uyku Problemleri ve Çözüm Yolları Fiziksel Aktivite </vt:lpstr>
      <vt:lpstr> </vt:lpstr>
      <vt:lpstr>Sağlıklı Beslenme</vt:lpstr>
      <vt:lpstr>Sağlıklı Beslenmenin önemi</vt:lpstr>
      <vt:lpstr>Sağlıklı Beslenmenin önemi</vt:lpstr>
      <vt:lpstr>Obezitenin değerlendirilmesi</vt:lpstr>
      <vt:lpstr>WHO ’nun ve Amerikan Beslenme Rehberi’nin yeterli ve dengeli beslenmeye ilişkin önerilerinden bazıları şu şekildedir:  </vt:lpstr>
      <vt:lpstr>Sağlıklı Beslenme Alışkanlığı</vt:lpstr>
      <vt:lpstr>Sağlıklı Beslenme Alışkanlığı</vt:lpstr>
      <vt:lpstr>Çocuklarda Hijyen Alışkanlığı</vt:lpstr>
      <vt:lpstr>Çocuklarda Hijyen Alışkanlığı</vt:lpstr>
      <vt:lpstr>Çocuklarda Hijyen Alışkanlığı</vt:lpstr>
      <vt:lpstr>Çocuklarda Hijyen Alışkanlığı</vt:lpstr>
      <vt:lpstr>Çocuklarda Hijyen Alışkanlığı</vt:lpstr>
      <vt:lpstr>Beslenme Problemleri</vt:lpstr>
      <vt:lpstr>Okul Çocuklarında Görülen Beslenme Problemleri</vt:lpstr>
      <vt:lpstr>Okul Çocuklarında Görülen Beslenme Problemleri</vt:lpstr>
      <vt:lpstr>Okul Çocuklarında Görülen Beslenme Problemleri</vt:lpstr>
      <vt:lpstr> Diyabetli çocukların okul yaşamlarında desteklenmesi amacıyla; </vt:lpstr>
      <vt:lpstr>Diyabetli çocukların okul yaşamlarında desteklenmesi amacıyla;</vt:lpstr>
      <vt:lpstr>Okul Çocuklarında Görülen Beslenme Problemleri</vt:lpstr>
      <vt:lpstr>Beslenmede Aile Ortamının Önemi</vt:lpstr>
      <vt:lpstr>Ebeveynlere verilebilecek beslenme eğitiminin hedefe ulaşabilmesi için bazı özellikleri   </vt:lpstr>
      <vt:lpstr>Ergenlerde görülen beslenme bozuklukları</vt:lpstr>
      <vt:lpstr>Ergenlerde görülen beslenme bozuklukları</vt:lpstr>
      <vt:lpstr>Özel gereksinimli çocukların yaşadıkları beslenme problemleri</vt:lpstr>
      <vt:lpstr>Engellilerde beslenmede öneriler;</vt:lpstr>
      <vt:lpstr>Özel gereksinimli çocukların yaşadıkları beslenme problemleri</vt:lpstr>
      <vt:lpstr>Beslenme Bozukluğu Sebepleri</vt:lpstr>
      <vt:lpstr>Beslenme Bozukluğu Sebepleri</vt:lpstr>
      <vt:lpstr>Beslenme Bozuklukları Sebepleri</vt:lpstr>
      <vt:lpstr>Beslenme Bozukluklarında Medyanın Rolü</vt:lpstr>
      <vt:lpstr>Beslenme Bozukluklarında Medyanın Rolü</vt:lpstr>
      <vt:lpstr>Uyku Problemleri ve Çözüm Yolları</vt:lpstr>
      <vt:lpstr>Uyku Problemi</vt:lpstr>
      <vt:lpstr>Uyku Problemi</vt:lpstr>
      <vt:lpstr>Uyku Problemi</vt:lpstr>
      <vt:lpstr>Okul Çağı Çocuklarda Uyku Bozukluğu </vt:lpstr>
      <vt:lpstr>Okul Çağı Çocuklarda Uyku Bozukluğu </vt:lpstr>
      <vt:lpstr>Adölasanlarda Uyku Bozukluğu</vt:lpstr>
      <vt:lpstr>Uyku Problemlerinde Çözüm Yolları</vt:lpstr>
      <vt:lpstr>Uyku Problemlerinde Çözüm Yolları</vt:lpstr>
      <vt:lpstr>Uyku Problemlerinde Çözüm Yolları</vt:lpstr>
      <vt:lpstr>Fiziksel Aktivite</vt:lpstr>
      <vt:lpstr>Fiziksel aktivite nedir?</vt:lpstr>
      <vt:lpstr>Fiziksel aktivitenin önemi</vt:lpstr>
      <vt:lpstr>Fiziksel Aktivitenin Yararları</vt:lpstr>
      <vt:lpstr>Fiziksel Aktivite İle İlgili Öneriler</vt:lpstr>
      <vt:lpstr>Fiziksel Aktivite İle İlgili Öneriler</vt:lpstr>
      <vt:lpstr>Fiziksel Aktivite İle İlgili Öneriler</vt:lpstr>
      <vt:lpstr>Çocuk ve Ergenler için Fiziksel Aktivite Önerileri</vt:lpstr>
      <vt:lpstr>Çocuk ve Ergenler için Fiziksel Aktivite Önerileri</vt:lpstr>
      <vt:lpstr>Çocuk ve Ergenler için Fiziksel Aktivite Önerileri</vt:lpstr>
      <vt:lpstr>Çocuk ve Ergenler için Fiziksel Aktivite Önerileri</vt:lpstr>
      <vt:lpstr>Çocuk ve Ergenler için Fiziksel Aktivite Önerileri</vt:lpstr>
      <vt:lpstr>Fiziksel Aktivite Davranışı</vt:lpstr>
      <vt:lpstr>Fiziksel Aktivite Davranışı</vt:lpstr>
      <vt:lpstr>Davranış Kazandırmada Etkili Stratejiler</vt:lpstr>
      <vt:lpstr>Davranış Kazandırmada Etkili Stratejiler</vt:lpstr>
      <vt:lpstr>Etkinlikler </vt:lpstr>
      <vt:lpstr>Tablo 1. Tüm Aileyi Hedef Alan Önerilen Davranış Değiştirme Teknikleri</vt:lpstr>
      <vt:lpstr>Tablo 1. Tüm Aileyi Hedef Alan Önerilen Davranış Değiştirme Teknikleri (Devam)</vt:lpstr>
      <vt:lpstr>Tablo 1. Tüm Aileyi Hedef Alan Önerilen Davranış Değiştirme Teknikleri (Devam)</vt:lpstr>
      <vt:lpstr>Tablo 1. Tüm Aileyi Hedef Alan Önerilen Davranış Değiştirme Teknikleri (Devam)</vt:lpstr>
      <vt:lpstr>Tablo 1. Tüm Aileyi Hedef Alan Önerilen Davranış Değiştirme Teknikleri (Devam)</vt:lpstr>
      <vt:lpstr>Tablo 1. Tüm Aileyi Hedef Alan Önerilen Davranış Değiştirme Teknikleri (Devam)</vt:lpstr>
      <vt:lpstr>Tablo 1. Tüm Aileyi Hedef Alan Önerilen Davranış Değiştirme Teknikleri (Devam)</vt:lpstr>
      <vt:lpstr>Tablo 1. Tüm Aileyi Hedef Alan Önerilen Davranış Değiştirme Teknikleri (Devam)</vt:lpstr>
      <vt:lpstr>Tablo 1. Tüm Aileyi Hedef Alan Önerilen Davranış Değiştirme Teknikleri (Devam)</vt:lpstr>
      <vt:lpstr>Tablo 1. Tüm Aileyi Hedef Alan Önerilen Davranış Değiştirme Teknikleri (Devam)</vt:lpstr>
      <vt:lpstr>Tablo 1. Tüm Aileyi Hedef Alan Önerilen Davranış Değiştirme Teknikleri (Devam)</vt:lpstr>
      <vt:lpstr>Tablo 1. Tüm Aileyi Hedef Alan Önerilen Davranış Değiştirme Teknikleri (Devam)</vt:lpstr>
      <vt:lpstr>Tablo 1. Tüm Aileyi Hedef Alan Önerilen Davranış Değiştirme Teknikleri (Devam)</vt:lpstr>
      <vt:lpstr>Tablo 2. Ebeveynleri Hedef Alan Önerilen Davranış Değiştirme Teknikleri</vt:lpstr>
      <vt:lpstr>Tablo 2.Ebeveynleri Hedef Alan Önerilen Davranış Değiştirme Teknikleri (Devam)</vt:lpstr>
      <vt:lpstr>Tablo 2. Ebeveynleri Hedef Alan Önerilen Davranış Değiştirme Teknikleri (Devam)</vt:lpstr>
      <vt:lpstr>Tablo 2. Ebeveynleri Hedef Alan Önerilen Davranış Değiştirme Teknikleri (Devam)</vt:lpstr>
      <vt:lpstr>Tablo 2. Ebeveynleri Hedef Alan Önerilen Davranış Değiştirme Teknikleri (Devam)</vt:lpstr>
      <vt:lpstr>Tablo 2. Ebeveynleri Hedef Alan Önerilen Davranış Değiştirme Teknikleri (Devam)</vt:lpstr>
      <vt:lpstr>Tablo 2. Ebeveynleri Hedef Alan Önerilen Davranış Değiştirme Teknikleri (Devam)</vt:lpstr>
      <vt:lpstr>Tablo 2. Ebeveynleri Hedef Alan Önerilen Davranış Değiştirme Teknikleri (Devam)</vt:lpstr>
      <vt:lpstr>Tablo 2. Ebeveynleri Hedef Alan Önerilen Davranış Değiştirme Teknikleri (Devam)</vt:lpstr>
      <vt:lpstr>Tablo 3. Çocukları Hedef Alan Önerilen Davranış Değiştirme Teknikleri</vt:lpstr>
      <vt:lpstr>Tablo 3. Çocukları Hedef Alan Önerilen Davranış Değiştirme Teknikleri (Devam)</vt:lpstr>
      <vt:lpstr>Dinlediğiniz için Teşekkürler…</vt:lpstr>
      <vt:lpstr>Kaynaklar</vt:lpstr>
      <vt:lpstr>Kaynaklar</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Hakki USLU</dc:creator>
  <cp:lastModifiedBy>Nuray Ozge SAGBAS</cp:lastModifiedBy>
  <cp:revision>146</cp:revision>
  <cp:lastPrinted>2020-01-02T10:15:10Z</cp:lastPrinted>
  <dcterms:created xsi:type="dcterms:W3CDTF">2019-12-26T07:06:11Z</dcterms:created>
  <dcterms:modified xsi:type="dcterms:W3CDTF">2022-04-08T07:06:58Z</dcterms:modified>
</cp:coreProperties>
</file>